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12"/>
  </p:notesMasterIdLst>
  <p:sldIdLst>
    <p:sldId id="610" r:id="rId2"/>
    <p:sldId id="611" r:id="rId3"/>
    <p:sldId id="612" r:id="rId4"/>
    <p:sldId id="613" r:id="rId5"/>
    <p:sldId id="468" r:id="rId6"/>
    <p:sldId id="464" r:id="rId7"/>
    <p:sldId id="465" r:id="rId8"/>
    <p:sldId id="469" r:id="rId9"/>
    <p:sldId id="463" r:id="rId10"/>
    <p:sldId id="424" r:id="rId11"/>
    <p:sldId id="422" r:id="rId12"/>
    <p:sldId id="470" r:id="rId13"/>
    <p:sldId id="476" r:id="rId14"/>
    <p:sldId id="425" r:id="rId15"/>
    <p:sldId id="426" r:id="rId16"/>
    <p:sldId id="427" r:id="rId17"/>
    <p:sldId id="428" r:id="rId18"/>
    <p:sldId id="429" r:id="rId19"/>
    <p:sldId id="430" r:id="rId20"/>
    <p:sldId id="431" r:id="rId21"/>
    <p:sldId id="432" r:id="rId22"/>
    <p:sldId id="433" r:id="rId23"/>
    <p:sldId id="434" r:id="rId24"/>
    <p:sldId id="614" r:id="rId25"/>
    <p:sldId id="615" r:id="rId26"/>
    <p:sldId id="435" r:id="rId27"/>
    <p:sldId id="436" r:id="rId28"/>
    <p:sldId id="439" r:id="rId29"/>
    <p:sldId id="440" r:id="rId30"/>
    <p:sldId id="437" r:id="rId31"/>
    <p:sldId id="438" r:id="rId32"/>
    <p:sldId id="441" r:id="rId33"/>
    <p:sldId id="442" r:id="rId34"/>
    <p:sldId id="443" r:id="rId35"/>
    <p:sldId id="444" r:id="rId36"/>
    <p:sldId id="445" r:id="rId37"/>
    <p:sldId id="446" r:id="rId38"/>
    <p:sldId id="447" r:id="rId39"/>
    <p:sldId id="448" r:id="rId40"/>
    <p:sldId id="449" r:id="rId41"/>
    <p:sldId id="450" r:id="rId42"/>
    <p:sldId id="451" r:id="rId43"/>
    <p:sldId id="256" r:id="rId44"/>
    <p:sldId id="404" r:id="rId45"/>
    <p:sldId id="472" r:id="rId46"/>
    <p:sldId id="491" r:id="rId47"/>
    <p:sldId id="492" r:id="rId48"/>
    <p:sldId id="493" r:id="rId49"/>
    <p:sldId id="494" r:id="rId50"/>
    <p:sldId id="495" r:id="rId51"/>
    <p:sldId id="507" r:id="rId52"/>
    <p:sldId id="514" r:id="rId53"/>
    <p:sldId id="515" r:id="rId54"/>
    <p:sldId id="519" r:id="rId55"/>
    <p:sldId id="520" r:id="rId56"/>
    <p:sldId id="511" r:id="rId57"/>
    <p:sldId id="516" r:id="rId58"/>
    <p:sldId id="517" r:id="rId59"/>
    <p:sldId id="521" r:id="rId60"/>
    <p:sldId id="522" r:id="rId61"/>
    <p:sldId id="512" r:id="rId62"/>
    <p:sldId id="508" r:id="rId63"/>
    <p:sldId id="509" r:id="rId64"/>
    <p:sldId id="513" r:id="rId65"/>
    <p:sldId id="510" r:id="rId66"/>
    <p:sldId id="466" r:id="rId67"/>
    <p:sldId id="506" r:id="rId68"/>
    <p:sldId id="480" r:id="rId69"/>
    <p:sldId id="505" r:id="rId70"/>
    <p:sldId id="504" r:id="rId71"/>
    <p:sldId id="481" r:id="rId72"/>
    <p:sldId id="525" r:id="rId73"/>
    <p:sldId id="482" r:id="rId74"/>
    <p:sldId id="527" r:id="rId75"/>
    <p:sldId id="528" r:id="rId76"/>
    <p:sldId id="350" r:id="rId77"/>
    <p:sldId id="523" r:id="rId78"/>
    <p:sldId id="526" r:id="rId79"/>
    <p:sldId id="310" r:id="rId80"/>
    <p:sldId id="471" r:id="rId81"/>
    <p:sldId id="483" r:id="rId82"/>
    <p:sldId id="474" r:id="rId83"/>
    <p:sldId id="473" r:id="rId84"/>
    <p:sldId id="475" r:id="rId85"/>
    <p:sldId id="496" r:id="rId86"/>
    <p:sldId id="503" r:id="rId87"/>
    <p:sldId id="501" r:id="rId88"/>
    <p:sldId id="502" r:id="rId89"/>
    <p:sldId id="529" r:id="rId90"/>
    <p:sldId id="530" r:id="rId91"/>
    <p:sldId id="531" r:id="rId92"/>
    <p:sldId id="532" r:id="rId93"/>
    <p:sldId id="533" r:id="rId94"/>
    <p:sldId id="534" r:id="rId95"/>
    <p:sldId id="398" r:id="rId96"/>
    <p:sldId id="535" r:id="rId97"/>
    <p:sldId id="536" r:id="rId98"/>
    <p:sldId id="537" r:id="rId99"/>
    <p:sldId id="538" r:id="rId100"/>
    <p:sldId id="539" r:id="rId101"/>
    <p:sldId id="540" r:id="rId102"/>
    <p:sldId id="541" r:id="rId103"/>
    <p:sldId id="542" r:id="rId104"/>
    <p:sldId id="575" r:id="rId105"/>
    <p:sldId id="577" r:id="rId106"/>
    <p:sldId id="578" r:id="rId107"/>
    <p:sldId id="609" r:id="rId108"/>
    <p:sldId id="547" r:id="rId109"/>
    <p:sldId id="548" r:id="rId110"/>
    <p:sldId id="45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6" autoAdjust="0"/>
    <p:restoredTop sz="94075" autoAdjust="0"/>
  </p:normalViewPr>
  <p:slideViewPr>
    <p:cSldViewPr snapToGrid="0">
      <p:cViewPr varScale="1">
        <p:scale>
          <a:sx n="86" d="100"/>
          <a:sy n="86"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0CA1D-BA98-4335-BD8F-F92666363AD3}"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7ADCA-25E7-45D0-B735-DEFBF64CB1EF}" type="slidenum">
              <a:rPr lang="en-US" smtClean="0"/>
              <a:t>‹#›</a:t>
            </a:fld>
            <a:endParaRPr lang="en-US"/>
          </a:p>
        </p:txBody>
      </p:sp>
    </p:spTree>
    <p:extLst>
      <p:ext uri="{BB962C8B-B14F-4D97-AF65-F5344CB8AC3E}">
        <p14:creationId xmlns:p14="http://schemas.microsoft.com/office/powerpoint/2010/main" val="297573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A34333-6044-4008-BA57-BBF75149E3A9}"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740756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411952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206090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34333-6044-4008-BA57-BBF75149E3A9}"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404347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4333-6044-4008-BA57-BBF75149E3A9}" type="datetimeFigureOut">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0169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A34333-6044-4008-BA57-BBF75149E3A9}"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750552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A34333-6044-4008-BA57-BBF75149E3A9}" type="datetimeFigureOut">
              <a:rPr lang="en-US" smtClean="0"/>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96785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A34333-6044-4008-BA57-BBF75149E3A9}" type="datetimeFigureOut">
              <a:rPr lang="en-US" smtClean="0"/>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88051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4333-6044-4008-BA57-BBF75149E3A9}" type="datetimeFigureOut">
              <a:rPr lang="en-US" smtClean="0"/>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98595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34333-6044-4008-BA57-BBF75149E3A9}"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283963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34333-6044-4008-BA57-BBF75149E3A9}" type="datetimeFigureOut">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F0305C-69B2-4B48-ADC7-1BFC4E846619}" type="slidenum">
              <a:rPr lang="en-US" smtClean="0"/>
              <a:t>‹#›</a:t>
            </a:fld>
            <a:endParaRPr lang="en-US"/>
          </a:p>
        </p:txBody>
      </p:sp>
    </p:spTree>
    <p:extLst>
      <p:ext uri="{BB962C8B-B14F-4D97-AF65-F5344CB8AC3E}">
        <p14:creationId xmlns:p14="http://schemas.microsoft.com/office/powerpoint/2010/main" val="16328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34333-6044-4008-BA57-BBF75149E3A9}" type="datetimeFigureOut">
              <a:rPr lang="en-US" smtClean="0"/>
              <a:t>10/12/2022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0305C-69B2-4B48-ADC7-1BFC4E846619}" type="slidenum">
              <a:rPr lang="en-US" smtClean="0"/>
              <a:t>‹#›</a:t>
            </a:fld>
            <a:endParaRPr lang="en-US"/>
          </a:p>
        </p:txBody>
      </p:sp>
    </p:spTree>
    <p:extLst>
      <p:ext uri="{BB962C8B-B14F-4D97-AF65-F5344CB8AC3E}">
        <p14:creationId xmlns:p14="http://schemas.microsoft.com/office/powerpoint/2010/main" val="315062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5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jpeg"/></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jpe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91.png"/></Relationships>
</file>

<file path=ppt/slides/_rels/slide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1020" y="1375560"/>
            <a:ext cx="9144000" cy="2387600"/>
          </a:xfrm>
        </p:spPr>
        <p:txBody>
          <a:bodyPr/>
          <a:lstStyle/>
          <a:p>
            <a:r>
              <a:rPr lang="en-US" dirty="0">
                <a:solidFill>
                  <a:srgbClr val="C00000"/>
                </a:solidFill>
                <a:latin typeface="Centaur" panose="02030504050205020304" pitchFamily="18" charset="0"/>
              </a:rPr>
              <a:t>Principle of Inclusion – Exclusion</a:t>
            </a:r>
            <a:br>
              <a:rPr lang="en-US" dirty="0"/>
            </a:br>
            <a:endParaRPr lang="en-US" sz="3200" dirty="0">
              <a:solidFill>
                <a:srgbClr val="00206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05" y="400922"/>
            <a:ext cx="1865957" cy="1791318"/>
          </a:xfrm>
          <a:prstGeom prst="rect">
            <a:avLst/>
          </a:prstGeom>
        </p:spPr>
      </p:pic>
    </p:spTree>
    <p:extLst>
      <p:ext uri="{BB962C8B-B14F-4D97-AF65-F5344CB8AC3E}">
        <p14:creationId xmlns:p14="http://schemas.microsoft.com/office/powerpoint/2010/main" val="2319382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377" y="1893999"/>
            <a:ext cx="4018658" cy="2213556"/>
          </a:xfrm>
          <a:prstGeom prst="rect">
            <a:avLst/>
          </a:prstGeom>
        </p:spPr>
      </p:pic>
      <p:pic>
        <p:nvPicPr>
          <p:cNvPr id="6" name="Picture 5"/>
          <p:cNvPicPr>
            <a:picLocks noChangeAspect="1"/>
          </p:cNvPicPr>
          <p:nvPr/>
        </p:nvPicPr>
        <p:blipFill>
          <a:blip r:embed="rId3"/>
          <a:stretch>
            <a:fillRect/>
          </a:stretch>
        </p:blipFill>
        <p:spPr>
          <a:xfrm>
            <a:off x="5970028" y="2767414"/>
            <a:ext cx="3600450" cy="466725"/>
          </a:xfrm>
          <a:prstGeom prst="rect">
            <a:avLst/>
          </a:prstGeom>
        </p:spPr>
      </p:pic>
      <p:sp>
        <p:nvSpPr>
          <p:cNvPr id="7"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latin typeface="Papyrus" panose="03070502060502030205" pitchFamily="66" charset="0"/>
              </a:rPr>
              <a:t>Principle of Inclusion – Exclusion</a:t>
            </a:r>
            <a:endParaRPr lang="en-US" dirty="0"/>
          </a:p>
        </p:txBody>
      </p:sp>
    </p:spTree>
    <p:extLst>
      <p:ext uri="{BB962C8B-B14F-4D97-AF65-F5344CB8AC3E}">
        <p14:creationId xmlns:p14="http://schemas.microsoft.com/office/powerpoint/2010/main" val="3006059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a14:m>
                <a:r>
                  <a:rPr lang="en-US" b="1" dirty="0">
                    <a:solidFill>
                      <a:srgbClr val="7030A0"/>
                    </a:solidFill>
                  </a:rPr>
                  <a:t> </a:t>
                </a:r>
              </a:p>
              <a:p>
                <a:pPr marL="0" indent="0">
                  <a:buNone/>
                </a:pPr>
                <a:endParaRPr lang="en-US" b="1" i="1" dirty="0">
                  <a:solidFill>
                    <a:srgbClr val="FF0000"/>
                  </a:solidFill>
                  <a:latin typeface="Cambria Math" panose="02040503050406030204" pitchFamily="18" charset="0"/>
                </a:endParaRP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oMath>
                </a14:m>
                <a:r>
                  <a:rPr lang="en-US" b="1" dirty="0">
                    <a:solidFill>
                      <a:srgbClr val="7030A0"/>
                    </a:solidFill>
                  </a:rPr>
                  <a:t> </a:t>
                </a:r>
              </a:p>
              <a:p>
                <a:pPr marL="0" indent="0">
                  <a:buNone/>
                </a:pPr>
                <a:endParaRPr lang="en-US" b="1" i="1" dirty="0">
                  <a:solidFill>
                    <a:srgbClr val="FF0000"/>
                  </a:solidFill>
                  <a:latin typeface="Cambria Math" panose="02040503050406030204" pitchFamily="18" charset="0"/>
                </a:endParaRPr>
              </a:p>
              <a:p>
                <a:pPr marL="0" indent="0">
                  <a:buNone/>
                </a:pPr>
                <a14:m>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𝟒</m:t>
                        </m:r>
                      </m:sup>
                    </m:sSup>
                    <m:r>
                      <a:rPr lang="en-US" b="1"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𝟑</m:t>
                            </m:r>
                          </m:sup>
                        </m:sSup>
                        <m:r>
                          <a:rPr lang="en-US" b="1" i="1" smtClean="0">
                            <a:solidFill>
                              <a:srgbClr val="FF0000"/>
                            </a:solidFill>
                            <a:latin typeface="Cambria Math" panose="02040503050406030204" pitchFamily="18" charset="0"/>
                          </a:rPr>
                          <m:t>=</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𝟑</m:t>
                        </m:r>
                      </m:sup>
                    </m:sSup>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𝟐</m:t>
                        </m:r>
                      </m:sup>
                    </m:sSup>
                    <m:r>
                      <a:rPr lang="en-US" b="1" i="1">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r>
                      <a:rPr lang="en-US" b="1" i="1">
                        <a:solidFill>
                          <a:srgbClr val="FF0000"/>
                        </a:solidFill>
                        <a:latin typeface="Cambria Math" panose="02040503050406030204" pitchFamily="18" charset="0"/>
                      </a:rPr>
                      <m:t>𝒙</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𝒚</m:t>
                        </m:r>
                      </m:e>
                      <m:sup>
                        <m:r>
                          <a:rPr lang="en-US" b="1" i="1">
                            <a:solidFill>
                              <a:srgbClr val="FF0000"/>
                            </a:solidFill>
                            <a:latin typeface="Cambria Math" panose="02040503050406030204" pitchFamily="18" charset="0"/>
                          </a:rPr>
                          <m:t>𝟐</m:t>
                        </m:r>
                      </m:sup>
                    </m:sSup>
                    <m:r>
                      <a:rPr lang="en-US" b="1"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𝒚</m:t>
                        </m:r>
                      </m:e>
                      <m:sup>
                        <m:r>
                          <a:rPr lang="en-US" b="1" i="1">
                            <a:solidFill>
                              <a:srgbClr val="FF0000"/>
                            </a:solidFill>
                            <a:latin typeface="Cambria Math" panose="02040503050406030204" pitchFamily="18" charset="0"/>
                          </a:rPr>
                          <m:t>𝟑</m:t>
                        </m:r>
                      </m:sup>
                    </m:sSup>
                    <m:r>
                      <a:rPr lang="en-US" b="1" i="1" smtClean="0">
                        <a:solidFill>
                          <a:srgbClr val="FF0000"/>
                        </a:solidFill>
                        <a:latin typeface="Cambria Math" panose="02040503050406030204" pitchFamily="18" charset="0"/>
                      </a:rPr>
                      <m:t>)</m:t>
                    </m:r>
                  </m:oMath>
                </a14:m>
                <a:r>
                  <a:rPr lang="en-US" b="1" dirty="0">
                    <a:solidFill>
                      <a:srgbClr val="FF0000"/>
                    </a:solidFill>
                  </a:rPr>
                  <a:t> </a:t>
                </a:r>
              </a:p>
              <a:p>
                <a:pPr marL="0" indent="0">
                  <a:buNone/>
                </a:pPr>
                <a:endParaRPr lang="en-US" b="1"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𝟒</m:t>
                          </m:r>
                        </m:sup>
                      </m:sSup>
                      <m:r>
                        <a:rPr lang="en-US" b="1" i="1">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𝟒</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𝟑</m:t>
                          </m:r>
                        </m:sup>
                      </m:sSup>
                      <m:r>
                        <a:rPr lang="en-US" b="1" i="1">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𝟔</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𝟐</m:t>
                          </m:r>
                        </m:sup>
                      </m:sSup>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𝟒</m:t>
                      </m:r>
                      <m:r>
                        <a:rPr lang="en-US" b="1" i="1">
                          <a:solidFill>
                            <a:srgbClr val="FF0000"/>
                          </a:solidFill>
                          <a:latin typeface="Cambria Math" panose="02040503050406030204" pitchFamily="18" charset="0"/>
                        </a:rPr>
                        <m:t>𝒙</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𝟑</m:t>
                          </m:r>
                        </m:sup>
                      </m:sSup>
                      <m:r>
                        <a:rPr lang="en-US" b="1"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𝟒</m:t>
                          </m:r>
                        </m:sup>
                      </m:sSup>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0614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a14:m>
                <a:r>
                  <a:rPr lang="en-US" b="1" dirty="0">
                    <a:solidFill>
                      <a:srgbClr val="7030A0"/>
                    </a:solidFill>
                  </a:rPr>
                  <a:t> </a:t>
                </a: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oMath>
                </a14:m>
                <a:r>
                  <a:rPr lang="en-US" b="1" dirty="0">
                    <a:solidFill>
                      <a:srgbClr val="7030A0"/>
                    </a:solidFill>
                  </a:rPr>
                  <a:t> </a:t>
                </a: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𝟒</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𝟔</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𝟒</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𝟒</m:t>
                        </m:r>
                      </m:sup>
                    </m:sSup>
                  </m:oMath>
                </a14:m>
                <a:r>
                  <a:rPr lang="en-US" b="1" dirty="0">
                    <a:solidFill>
                      <a:srgbClr val="7030A0"/>
                    </a:solidFill>
                  </a:rPr>
                  <a:t> </a:t>
                </a:r>
              </a:p>
              <a:p>
                <a:pPr marL="0" indent="0">
                  <a:buNone/>
                </a:pPr>
                <a:r>
                  <a:rPr lang="en-US" dirty="0">
                    <a:solidFill>
                      <a:srgbClr val="7030A0"/>
                    </a:solidFill>
                    <a:latin typeface="Buxton Sketch" panose="03080500000500000004" pitchFamily="66" charset="0"/>
                  </a:rPr>
                  <a:t>and so on …</a:t>
                </a: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r>
                  <a:rPr lang="en-US" b="1" dirty="0">
                    <a:solidFill>
                      <a:srgbClr val="FF0000"/>
                    </a:solidFill>
                    <a:latin typeface="Bradley Hand ITC" panose="03070402050302030203" pitchFamily="66" charset="0"/>
                  </a:rPr>
                  <a:t>How do we multiply? To get rid of all parenthesis …</a:t>
                </a:r>
              </a:p>
              <a:p>
                <a:pPr marL="0" indent="0">
                  <a:buNone/>
                </a:pPr>
                <a:endParaRPr lang="en-US" b="1" i="1" dirty="0">
                  <a:solidFill>
                    <a:srgbClr val="FF0000"/>
                  </a:solidFill>
                  <a:latin typeface="Cambria Math" panose="02040503050406030204"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a:stretch>
              </a:blipFill>
            </p:spPr>
            <p:txBody>
              <a:bodyPr/>
              <a:lstStyle/>
              <a:p>
                <a:r>
                  <a:rPr lang="en-US">
                    <a:noFill/>
                  </a:rPr>
                  <a:t> </a:t>
                </a:r>
              </a:p>
            </p:txBody>
          </p:sp>
        </mc:Fallback>
      </mc:AlternateContent>
    </p:spTree>
    <p:extLst>
      <p:ext uri="{BB962C8B-B14F-4D97-AF65-F5344CB8AC3E}">
        <p14:creationId xmlns:p14="http://schemas.microsoft.com/office/powerpoint/2010/main" val="1630866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a14:m>
                <a:r>
                  <a:rPr lang="en-US" b="1" dirty="0">
                    <a:solidFill>
                      <a:srgbClr val="7030A0"/>
                    </a:solidFill>
                  </a:rPr>
                  <a:t> </a:t>
                </a: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𝟑</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oMath>
                </a14:m>
                <a:r>
                  <a:rPr lang="en-US" b="1" dirty="0">
                    <a:solidFill>
                      <a:srgbClr val="7030A0"/>
                    </a:solidFill>
                  </a:rPr>
                  <a:t> </a:t>
                </a: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𝟒</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𝟔</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𝟒</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𝟒</m:t>
                        </m:r>
                      </m:sup>
                    </m:sSup>
                  </m:oMath>
                </a14:m>
                <a:r>
                  <a:rPr lang="en-US" b="1" dirty="0">
                    <a:solidFill>
                      <a:srgbClr val="7030A0"/>
                    </a:solidFill>
                  </a:rPr>
                  <a:t> </a:t>
                </a:r>
              </a:p>
              <a:p>
                <a:pPr marL="0" indent="0">
                  <a:buNone/>
                </a:pPr>
                <a:r>
                  <a:rPr lang="en-US" dirty="0">
                    <a:solidFill>
                      <a:srgbClr val="7030A0"/>
                    </a:solidFill>
                    <a:latin typeface="Buxton Sketch" panose="03080500000500000004" pitchFamily="66" charset="0"/>
                  </a:rPr>
                  <a:t>and so on …</a:t>
                </a: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We get each of the term in expansion, by selecting one of the two terms in each factor, and multiplying them. </a:t>
                </a:r>
              </a:p>
              <a:p>
                <a:pPr marL="0" indent="0">
                  <a:buNone/>
                </a:pPr>
                <a:endParaRPr lang="en-US" b="1" i="1" dirty="0">
                  <a:solidFill>
                    <a:srgbClr val="FF0000"/>
                  </a:solidFill>
                  <a:latin typeface="Cambria Math" panose="02040503050406030204"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a:stretch>
              </a:blipFill>
            </p:spPr>
            <p:txBody>
              <a:bodyPr/>
              <a:lstStyle/>
              <a:p>
                <a:r>
                  <a:rPr lang="en-US">
                    <a:noFill/>
                  </a:rPr>
                  <a:t> </a:t>
                </a:r>
              </a:p>
            </p:txBody>
          </p:sp>
        </mc:Fallback>
      </mc:AlternateContent>
      <p:sp>
        <p:nvSpPr>
          <p:cNvPr id="4" name="Oval 3"/>
          <p:cNvSpPr/>
          <p:nvPr/>
        </p:nvSpPr>
        <p:spPr>
          <a:xfrm>
            <a:off x="3539740"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38221"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36702"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35183"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33664" y="326002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09013" y="4106780"/>
            <a:ext cx="1049711" cy="369332"/>
          </a:xfrm>
          <a:prstGeom prst="rect">
            <a:avLst/>
          </a:prstGeom>
          <a:solidFill>
            <a:srgbClr val="FFC000">
              <a:alpha val="50000"/>
            </a:srgbClr>
          </a:solidFill>
        </p:spPr>
        <p:txBody>
          <a:bodyPr wrap="none" rtlCol="0">
            <a:spAutoFit/>
          </a:bodyPr>
          <a:lstStyle/>
          <a:p>
            <a:r>
              <a:rPr lang="en-US" dirty="0"/>
              <a:t>1</a:t>
            </a:r>
            <a:r>
              <a:rPr lang="en-US" baseline="30000" dirty="0"/>
              <a:t>st</a:t>
            </a:r>
            <a:r>
              <a:rPr lang="en-US" dirty="0"/>
              <a:t> Factor</a:t>
            </a:r>
          </a:p>
        </p:txBody>
      </p:sp>
      <p:sp>
        <p:nvSpPr>
          <p:cNvPr id="10" name="TextBox 9"/>
          <p:cNvSpPr txBox="1"/>
          <p:nvPr/>
        </p:nvSpPr>
        <p:spPr>
          <a:xfrm>
            <a:off x="4972046" y="4106780"/>
            <a:ext cx="1099532" cy="369332"/>
          </a:xfrm>
          <a:prstGeom prst="rect">
            <a:avLst/>
          </a:prstGeom>
          <a:solidFill>
            <a:srgbClr val="FFC000">
              <a:alpha val="50000"/>
            </a:srgbClr>
          </a:solidFill>
        </p:spPr>
        <p:txBody>
          <a:bodyPr wrap="none" rtlCol="0">
            <a:spAutoFit/>
          </a:bodyPr>
          <a:lstStyle/>
          <a:p>
            <a:r>
              <a:rPr lang="en-US" dirty="0"/>
              <a:t>2</a:t>
            </a:r>
            <a:r>
              <a:rPr lang="en-US" baseline="30000" dirty="0"/>
              <a:t>nd</a:t>
            </a:r>
            <a:r>
              <a:rPr lang="en-US" dirty="0"/>
              <a:t> Factor</a:t>
            </a:r>
          </a:p>
        </p:txBody>
      </p:sp>
      <p:sp>
        <p:nvSpPr>
          <p:cNvPr id="11" name="TextBox 10"/>
          <p:cNvSpPr txBox="1"/>
          <p:nvPr/>
        </p:nvSpPr>
        <p:spPr>
          <a:xfrm>
            <a:off x="6376997" y="4098759"/>
            <a:ext cx="1070165" cy="369332"/>
          </a:xfrm>
          <a:prstGeom prst="rect">
            <a:avLst/>
          </a:prstGeom>
          <a:solidFill>
            <a:srgbClr val="FFC000">
              <a:alpha val="50000"/>
            </a:srgbClr>
          </a:solidFill>
        </p:spPr>
        <p:txBody>
          <a:bodyPr wrap="none" rtlCol="0">
            <a:spAutoFit/>
          </a:bodyPr>
          <a:lstStyle/>
          <a:p>
            <a:r>
              <a:rPr lang="en-US" dirty="0"/>
              <a:t>3</a:t>
            </a:r>
            <a:r>
              <a:rPr lang="en-US" baseline="30000" dirty="0"/>
              <a:t>rd</a:t>
            </a:r>
            <a:r>
              <a:rPr lang="en-US" dirty="0"/>
              <a:t> Factor</a:t>
            </a:r>
          </a:p>
        </p:txBody>
      </p:sp>
      <p:sp>
        <p:nvSpPr>
          <p:cNvPr id="12" name="TextBox 11"/>
          <p:cNvSpPr txBox="1"/>
          <p:nvPr/>
        </p:nvSpPr>
        <p:spPr>
          <a:xfrm>
            <a:off x="7806766" y="4098759"/>
            <a:ext cx="1070678" cy="369332"/>
          </a:xfrm>
          <a:prstGeom prst="rect">
            <a:avLst/>
          </a:prstGeom>
          <a:solidFill>
            <a:srgbClr val="FFC000">
              <a:alpha val="50000"/>
            </a:srgbClr>
          </a:solidFill>
        </p:spPr>
        <p:txBody>
          <a:bodyPr wrap="none" rtlCol="0">
            <a:spAutoFit/>
          </a:bodyPr>
          <a:lstStyle/>
          <a:p>
            <a:r>
              <a:rPr lang="en-US" dirty="0"/>
              <a:t>4</a:t>
            </a:r>
            <a:r>
              <a:rPr lang="en-US" baseline="30000" dirty="0"/>
              <a:t>th</a:t>
            </a:r>
            <a:r>
              <a:rPr lang="en-US" dirty="0"/>
              <a:t> Factor</a:t>
            </a:r>
          </a:p>
        </p:txBody>
      </p:sp>
      <p:sp>
        <p:nvSpPr>
          <p:cNvPr id="13" name="TextBox 12"/>
          <p:cNvSpPr txBox="1"/>
          <p:nvPr/>
        </p:nvSpPr>
        <p:spPr>
          <a:xfrm>
            <a:off x="9247561" y="4116820"/>
            <a:ext cx="1070678" cy="369332"/>
          </a:xfrm>
          <a:prstGeom prst="rect">
            <a:avLst/>
          </a:prstGeom>
          <a:solidFill>
            <a:srgbClr val="FFC000">
              <a:alpha val="50000"/>
            </a:srgbClr>
          </a:solidFill>
        </p:spPr>
        <p:txBody>
          <a:bodyPr wrap="none" rtlCol="0">
            <a:spAutoFit/>
          </a:bodyPr>
          <a:lstStyle/>
          <a:p>
            <a:r>
              <a:rPr lang="en-US" dirty="0"/>
              <a:t>5</a:t>
            </a:r>
            <a:r>
              <a:rPr lang="en-US" baseline="30000" dirty="0"/>
              <a:t>th</a:t>
            </a:r>
            <a:r>
              <a:rPr lang="en-US" dirty="0"/>
              <a:t> Factor</a:t>
            </a:r>
          </a:p>
        </p:txBody>
      </p:sp>
    </p:spTree>
    <p:extLst>
      <p:ext uri="{BB962C8B-B14F-4D97-AF65-F5344CB8AC3E}">
        <p14:creationId xmlns:p14="http://schemas.microsoft.com/office/powerpoint/2010/main" val="27607857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If we choose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latin typeface="Bodoni MT" panose="02070603080606020203" pitchFamily="18" charset="0"/>
                  </a:rPr>
                  <a:t> 2 times, then we must choose </a:t>
                </a:r>
                <a14:m>
                  <m:oMath xmlns:m="http://schemas.openxmlformats.org/officeDocument/2006/math">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 </m:t>
                    </m:r>
                  </m:oMath>
                </a14:m>
                <a:r>
                  <a:rPr lang="en-US" dirty="0">
                    <a:solidFill>
                      <a:srgbClr val="FF0000"/>
                    </a:solidFill>
                    <a:latin typeface="Bodoni MT" panose="02070603080606020203" pitchFamily="18" charset="0"/>
                  </a:rPr>
                  <a:t>3 times, and so we get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𝑥</m:t>
                        </m:r>
                      </m:e>
                      <m:sup>
                        <m:r>
                          <a:rPr lang="en-US" b="0" i="1" smtClean="0">
                            <a:solidFill>
                              <a:srgbClr val="FF0000"/>
                            </a:solidFill>
                            <a:latin typeface="Cambria Math" panose="02040503050406030204" pitchFamily="18" charset="0"/>
                          </a:rPr>
                          <m:t>2</m:t>
                        </m:r>
                      </m:sup>
                    </m:sSup>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𝑦</m:t>
                        </m:r>
                      </m:e>
                      <m:sup>
                        <m:r>
                          <a:rPr lang="en-US" b="0" i="1" smtClean="0">
                            <a:solidFill>
                              <a:srgbClr val="FF0000"/>
                            </a:solidFill>
                            <a:latin typeface="Cambria Math" panose="02040503050406030204" pitchFamily="18" charset="0"/>
                          </a:rPr>
                          <m:t>3</m:t>
                        </m:r>
                      </m:sup>
                    </m:sSup>
                  </m:oMath>
                </a14:m>
                <a:r>
                  <a:rPr lang="en-US" dirty="0">
                    <a:solidFill>
                      <a:srgbClr val="FF000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endParaRPr lang="en-US" dirty="0">
                  <a:solidFill>
                    <a:srgbClr val="FF0000"/>
                  </a:solidFill>
                  <a:latin typeface="Bodoni MT" panose="02070603080606020203"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a:stretch>
              </a:blipFill>
            </p:spPr>
            <p:txBody>
              <a:bodyPr/>
              <a:lstStyle/>
              <a:p>
                <a:r>
                  <a:rPr lang="en-US">
                    <a:noFill/>
                  </a:rPr>
                  <a:t> </a:t>
                </a:r>
              </a:p>
            </p:txBody>
          </p:sp>
        </mc:Fallback>
      </mc:AlternateContent>
      <p:grpSp>
        <p:nvGrpSpPr>
          <p:cNvPr id="14" name="Group 13"/>
          <p:cNvGrpSpPr/>
          <p:nvPr/>
        </p:nvGrpSpPr>
        <p:grpSpPr>
          <a:xfrm>
            <a:off x="3539740" y="1294486"/>
            <a:ext cx="6778584" cy="1265877"/>
            <a:chOff x="3539740" y="3220275"/>
            <a:chExt cx="6778584" cy="1265877"/>
          </a:xfrm>
        </p:grpSpPr>
        <p:sp>
          <p:nvSpPr>
            <p:cNvPr id="4" name="Oval 3"/>
            <p:cNvSpPr/>
            <p:nvPr/>
          </p:nvSpPr>
          <p:spPr>
            <a:xfrm>
              <a:off x="3539740"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38221"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36702"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35183"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33664" y="326002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09013" y="4106780"/>
              <a:ext cx="1049711" cy="369332"/>
            </a:xfrm>
            <a:prstGeom prst="rect">
              <a:avLst/>
            </a:prstGeom>
            <a:solidFill>
              <a:srgbClr val="FFC000">
                <a:alpha val="50000"/>
              </a:srgbClr>
            </a:solidFill>
          </p:spPr>
          <p:txBody>
            <a:bodyPr wrap="none" rtlCol="0">
              <a:spAutoFit/>
            </a:bodyPr>
            <a:lstStyle/>
            <a:p>
              <a:r>
                <a:rPr lang="en-US" dirty="0"/>
                <a:t>1</a:t>
              </a:r>
              <a:r>
                <a:rPr lang="en-US" baseline="30000" dirty="0"/>
                <a:t>st</a:t>
              </a:r>
              <a:r>
                <a:rPr lang="en-US" dirty="0"/>
                <a:t> Factor</a:t>
              </a:r>
            </a:p>
          </p:txBody>
        </p:sp>
        <p:sp>
          <p:nvSpPr>
            <p:cNvPr id="10" name="TextBox 9"/>
            <p:cNvSpPr txBox="1"/>
            <p:nvPr/>
          </p:nvSpPr>
          <p:spPr>
            <a:xfrm>
              <a:off x="4944338" y="4106780"/>
              <a:ext cx="1099532" cy="369332"/>
            </a:xfrm>
            <a:prstGeom prst="rect">
              <a:avLst/>
            </a:prstGeom>
            <a:solidFill>
              <a:srgbClr val="FFC000">
                <a:alpha val="50000"/>
              </a:srgbClr>
            </a:solidFill>
          </p:spPr>
          <p:txBody>
            <a:bodyPr wrap="none" rtlCol="0">
              <a:spAutoFit/>
            </a:bodyPr>
            <a:lstStyle/>
            <a:p>
              <a:r>
                <a:rPr lang="en-US" dirty="0"/>
                <a:t>2</a:t>
              </a:r>
              <a:r>
                <a:rPr lang="en-US" baseline="30000" dirty="0"/>
                <a:t>nd</a:t>
              </a:r>
              <a:r>
                <a:rPr lang="en-US" dirty="0"/>
                <a:t> Factor</a:t>
              </a:r>
            </a:p>
          </p:txBody>
        </p:sp>
        <p:sp>
          <p:nvSpPr>
            <p:cNvPr id="11" name="TextBox 10"/>
            <p:cNvSpPr txBox="1"/>
            <p:nvPr/>
          </p:nvSpPr>
          <p:spPr>
            <a:xfrm>
              <a:off x="6376997" y="4098759"/>
              <a:ext cx="1070165" cy="369332"/>
            </a:xfrm>
            <a:prstGeom prst="rect">
              <a:avLst/>
            </a:prstGeom>
            <a:solidFill>
              <a:srgbClr val="FFC000">
                <a:alpha val="50000"/>
              </a:srgbClr>
            </a:solidFill>
          </p:spPr>
          <p:txBody>
            <a:bodyPr wrap="none" rtlCol="0">
              <a:spAutoFit/>
            </a:bodyPr>
            <a:lstStyle/>
            <a:p>
              <a:r>
                <a:rPr lang="en-US" dirty="0"/>
                <a:t>3</a:t>
              </a:r>
              <a:r>
                <a:rPr lang="en-US" baseline="30000" dirty="0"/>
                <a:t>rd</a:t>
              </a:r>
              <a:r>
                <a:rPr lang="en-US" dirty="0"/>
                <a:t> Factor</a:t>
              </a:r>
            </a:p>
          </p:txBody>
        </p:sp>
        <p:sp>
          <p:nvSpPr>
            <p:cNvPr id="12" name="TextBox 11"/>
            <p:cNvSpPr txBox="1"/>
            <p:nvPr/>
          </p:nvSpPr>
          <p:spPr>
            <a:xfrm>
              <a:off x="7806766" y="4098759"/>
              <a:ext cx="1070678" cy="369332"/>
            </a:xfrm>
            <a:prstGeom prst="rect">
              <a:avLst/>
            </a:prstGeom>
            <a:solidFill>
              <a:srgbClr val="FFC000">
                <a:alpha val="50000"/>
              </a:srgbClr>
            </a:solidFill>
          </p:spPr>
          <p:txBody>
            <a:bodyPr wrap="none" rtlCol="0">
              <a:spAutoFit/>
            </a:bodyPr>
            <a:lstStyle/>
            <a:p>
              <a:r>
                <a:rPr lang="en-US" dirty="0"/>
                <a:t>4</a:t>
              </a:r>
              <a:r>
                <a:rPr lang="en-US" baseline="30000" dirty="0"/>
                <a:t>th</a:t>
              </a:r>
              <a:r>
                <a:rPr lang="en-US" dirty="0"/>
                <a:t> Factor</a:t>
              </a:r>
            </a:p>
          </p:txBody>
        </p:sp>
        <p:sp>
          <p:nvSpPr>
            <p:cNvPr id="13" name="TextBox 12"/>
            <p:cNvSpPr txBox="1"/>
            <p:nvPr/>
          </p:nvSpPr>
          <p:spPr>
            <a:xfrm>
              <a:off x="9247561" y="4116820"/>
              <a:ext cx="1070678" cy="369332"/>
            </a:xfrm>
            <a:prstGeom prst="rect">
              <a:avLst/>
            </a:prstGeom>
            <a:solidFill>
              <a:srgbClr val="FFC000">
                <a:alpha val="50000"/>
              </a:srgbClr>
            </a:solidFill>
          </p:spPr>
          <p:txBody>
            <a:bodyPr wrap="none" rtlCol="0">
              <a:spAutoFit/>
            </a:bodyPr>
            <a:lstStyle/>
            <a:p>
              <a:r>
                <a:rPr lang="en-US" dirty="0"/>
                <a:t>5</a:t>
              </a:r>
              <a:r>
                <a:rPr lang="en-US" baseline="30000" dirty="0"/>
                <a:t>th</a:t>
              </a:r>
              <a:r>
                <a:rPr lang="en-US" dirty="0"/>
                <a:t> Factor</a:t>
              </a:r>
            </a:p>
          </p:txBody>
        </p:sp>
      </p:grpSp>
    </p:spTree>
    <p:extLst>
      <p:ext uri="{BB962C8B-B14F-4D97-AF65-F5344CB8AC3E}">
        <p14:creationId xmlns:p14="http://schemas.microsoft.com/office/powerpoint/2010/main" val="2162629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If we choose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latin typeface="Bodoni MT" panose="02070603080606020203" pitchFamily="18" charset="0"/>
                  </a:rPr>
                  <a:t> 2 times, then we must choose </a:t>
                </a:r>
                <a14:m>
                  <m:oMath xmlns:m="http://schemas.openxmlformats.org/officeDocument/2006/math">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 </m:t>
                    </m:r>
                  </m:oMath>
                </a14:m>
                <a:r>
                  <a:rPr lang="en-US" dirty="0">
                    <a:solidFill>
                      <a:srgbClr val="FF0000"/>
                    </a:solidFill>
                    <a:latin typeface="Bodoni MT" panose="02070603080606020203" pitchFamily="18" charset="0"/>
                  </a:rPr>
                  <a:t>3 times, and so we get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𝑥</m:t>
                        </m:r>
                      </m:e>
                      <m:sup>
                        <m:r>
                          <a:rPr lang="en-US" b="0" i="1" smtClean="0">
                            <a:solidFill>
                              <a:srgbClr val="FF0000"/>
                            </a:solidFill>
                            <a:latin typeface="Cambria Math" panose="02040503050406030204" pitchFamily="18" charset="0"/>
                          </a:rPr>
                          <m:t>2</m:t>
                        </m:r>
                      </m:sup>
                    </m:sSup>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𝑦</m:t>
                        </m:r>
                      </m:e>
                      <m:sup>
                        <m:r>
                          <a:rPr lang="en-US" b="0" i="1" smtClean="0">
                            <a:solidFill>
                              <a:srgbClr val="FF0000"/>
                            </a:solidFill>
                            <a:latin typeface="Cambria Math" panose="02040503050406030204" pitchFamily="18" charset="0"/>
                          </a:rPr>
                          <m:t>3</m:t>
                        </m:r>
                      </m:sup>
                    </m:sSup>
                  </m:oMath>
                </a14:m>
                <a:r>
                  <a:rPr lang="en-US" dirty="0">
                    <a:solidFill>
                      <a:srgbClr val="FF000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How many times do I get this same term,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𝑥</m:t>
                        </m:r>
                      </m:e>
                      <m:sup>
                        <m:r>
                          <a:rPr lang="en-US" i="1">
                            <a:solidFill>
                              <a:srgbClr val="FF0000"/>
                            </a:solidFill>
                            <a:latin typeface="Cambria Math" panose="02040503050406030204" pitchFamily="18" charset="0"/>
                          </a:rPr>
                          <m:t>2</m:t>
                        </m:r>
                      </m:sup>
                    </m:sSup>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𝑦</m:t>
                        </m:r>
                      </m:e>
                      <m:sup>
                        <m:r>
                          <a:rPr lang="en-US" i="1">
                            <a:solidFill>
                              <a:srgbClr val="FF0000"/>
                            </a:solidFill>
                            <a:latin typeface="Cambria Math" panose="02040503050406030204" pitchFamily="18" charset="0"/>
                          </a:rPr>
                          <m:t>3</m:t>
                        </m:r>
                      </m:sup>
                    </m:sSup>
                  </m:oMath>
                </a14:m>
                <a:r>
                  <a:rPr lang="en-US" dirty="0">
                    <a:solidFill>
                      <a:srgbClr val="FF000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Number of ways to select 3 factors which supply </a:t>
                </a:r>
                <a14:m>
                  <m:oMath xmlns:m="http://schemas.openxmlformats.org/officeDocument/2006/math">
                    <m:r>
                      <a:rPr lang="en-US" b="0" i="1" smtClean="0">
                        <a:solidFill>
                          <a:srgbClr val="FF0000"/>
                        </a:solidFill>
                        <a:latin typeface="Cambria Math" panose="02040503050406030204" pitchFamily="18" charset="0"/>
                      </a:rPr>
                      <m:t>𝑦</m:t>
                    </m:r>
                  </m:oMath>
                </a14:m>
                <a:r>
                  <a:rPr lang="en-US" dirty="0">
                    <a:solidFill>
                      <a:srgbClr val="FF0000"/>
                    </a:solidFill>
                    <a:latin typeface="Bodoni MT" panose="02070603080606020203" pitchFamily="18" charset="0"/>
                  </a:rPr>
                  <a:t> … </a:t>
                </a:r>
                <a14:m>
                  <m:oMath xmlns:m="http://schemas.openxmlformats.org/officeDocument/2006/math">
                    <m:d>
                      <m:dPr>
                        <m:ctrlPr>
                          <a:rPr lang="en-US" b="0" i="1" smtClean="0">
                            <a:solidFill>
                              <a:srgbClr val="FF0000"/>
                            </a:solidFill>
                            <a:latin typeface="Cambria Math" panose="02040503050406030204" pitchFamily="18" charset="0"/>
                          </a:rPr>
                        </m:ctrlPr>
                      </m:dPr>
                      <m:e>
                        <m:eqArr>
                          <m:eqArrPr>
                            <m:ctrlPr>
                              <a:rPr lang="en-US" b="0" i="1" smtClean="0">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3</m:t>
                            </m:r>
                          </m:e>
                        </m:eqArr>
                      </m:e>
                    </m:d>
                  </m:oMath>
                </a14:m>
                <a:r>
                  <a:rPr lang="en-US" dirty="0">
                    <a:solidFill>
                      <a:srgbClr val="FF0000"/>
                    </a:solidFill>
                    <a:latin typeface="Bodoni MT" panose="02070603080606020203" pitchFamily="18" charset="0"/>
                  </a:rPr>
                  <a:t> </a:t>
                </a:r>
              </a:p>
              <a:p>
                <a:pPr marL="0" indent="0">
                  <a:buNone/>
                </a:pPr>
                <a:r>
                  <a:rPr lang="en-US" dirty="0">
                    <a:solidFill>
                      <a:srgbClr val="FF0000"/>
                    </a:solidFill>
                    <a:latin typeface="Bodoni MT" panose="02070603080606020203" pitchFamily="18" charset="0"/>
                  </a:rPr>
                  <a:t>Remaining 2 factors will supply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b="-3004"/>
                </a:stretch>
              </a:blipFill>
            </p:spPr>
            <p:txBody>
              <a:bodyPr/>
              <a:lstStyle/>
              <a:p>
                <a:r>
                  <a:rPr lang="en-US">
                    <a:noFill/>
                  </a:rPr>
                  <a:t> </a:t>
                </a:r>
              </a:p>
            </p:txBody>
          </p:sp>
        </mc:Fallback>
      </mc:AlternateContent>
      <p:grpSp>
        <p:nvGrpSpPr>
          <p:cNvPr id="14" name="Group 13"/>
          <p:cNvGrpSpPr/>
          <p:nvPr/>
        </p:nvGrpSpPr>
        <p:grpSpPr>
          <a:xfrm>
            <a:off x="3539740" y="1294486"/>
            <a:ext cx="6778584" cy="1265877"/>
            <a:chOff x="3539740" y="3220275"/>
            <a:chExt cx="6778584" cy="1265877"/>
          </a:xfrm>
        </p:grpSpPr>
        <p:sp>
          <p:nvSpPr>
            <p:cNvPr id="4" name="Oval 3"/>
            <p:cNvSpPr/>
            <p:nvPr/>
          </p:nvSpPr>
          <p:spPr>
            <a:xfrm>
              <a:off x="3539740"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38221"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36702"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35183"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33664" y="326002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09013" y="4106780"/>
              <a:ext cx="1049711" cy="369332"/>
            </a:xfrm>
            <a:prstGeom prst="rect">
              <a:avLst/>
            </a:prstGeom>
            <a:solidFill>
              <a:srgbClr val="FFC000">
                <a:alpha val="50000"/>
              </a:srgbClr>
            </a:solidFill>
          </p:spPr>
          <p:txBody>
            <a:bodyPr wrap="none" rtlCol="0">
              <a:spAutoFit/>
            </a:bodyPr>
            <a:lstStyle/>
            <a:p>
              <a:r>
                <a:rPr lang="en-US" dirty="0"/>
                <a:t>1</a:t>
              </a:r>
              <a:r>
                <a:rPr lang="en-US" baseline="30000" dirty="0"/>
                <a:t>st</a:t>
              </a:r>
              <a:r>
                <a:rPr lang="en-US" dirty="0"/>
                <a:t> Factor</a:t>
              </a:r>
            </a:p>
          </p:txBody>
        </p:sp>
        <p:sp>
          <p:nvSpPr>
            <p:cNvPr id="10" name="TextBox 9"/>
            <p:cNvSpPr txBox="1"/>
            <p:nvPr/>
          </p:nvSpPr>
          <p:spPr>
            <a:xfrm>
              <a:off x="5006588" y="4106780"/>
              <a:ext cx="1099532" cy="369332"/>
            </a:xfrm>
            <a:prstGeom prst="rect">
              <a:avLst/>
            </a:prstGeom>
            <a:solidFill>
              <a:srgbClr val="FFC000">
                <a:alpha val="50000"/>
              </a:srgbClr>
            </a:solidFill>
          </p:spPr>
          <p:txBody>
            <a:bodyPr wrap="none" rtlCol="0">
              <a:spAutoFit/>
            </a:bodyPr>
            <a:lstStyle/>
            <a:p>
              <a:r>
                <a:rPr lang="en-US" dirty="0"/>
                <a:t>2</a:t>
              </a:r>
              <a:r>
                <a:rPr lang="en-US" baseline="30000" dirty="0"/>
                <a:t>nd</a:t>
              </a:r>
              <a:r>
                <a:rPr lang="en-US" dirty="0"/>
                <a:t> Factor</a:t>
              </a:r>
            </a:p>
          </p:txBody>
        </p:sp>
        <p:sp>
          <p:nvSpPr>
            <p:cNvPr id="11" name="TextBox 10"/>
            <p:cNvSpPr txBox="1"/>
            <p:nvPr/>
          </p:nvSpPr>
          <p:spPr>
            <a:xfrm>
              <a:off x="6389876" y="4098759"/>
              <a:ext cx="1070165" cy="369332"/>
            </a:xfrm>
            <a:prstGeom prst="rect">
              <a:avLst/>
            </a:prstGeom>
            <a:solidFill>
              <a:srgbClr val="FFC000">
                <a:alpha val="50000"/>
              </a:srgbClr>
            </a:solidFill>
          </p:spPr>
          <p:txBody>
            <a:bodyPr wrap="none" rtlCol="0">
              <a:spAutoFit/>
            </a:bodyPr>
            <a:lstStyle/>
            <a:p>
              <a:r>
                <a:rPr lang="en-US" dirty="0"/>
                <a:t>3</a:t>
              </a:r>
              <a:r>
                <a:rPr lang="en-US" baseline="30000" dirty="0"/>
                <a:t>rd</a:t>
              </a:r>
              <a:r>
                <a:rPr lang="en-US" dirty="0"/>
                <a:t> Factor</a:t>
              </a:r>
            </a:p>
          </p:txBody>
        </p:sp>
        <p:sp>
          <p:nvSpPr>
            <p:cNvPr id="12" name="TextBox 11"/>
            <p:cNvSpPr txBox="1"/>
            <p:nvPr/>
          </p:nvSpPr>
          <p:spPr>
            <a:xfrm>
              <a:off x="7806766" y="4098759"/>
              <a:ext cx="1070678" cy="369332"/>
            </a:xfrm>
            <a:prstGeom prst="rect">
              <a:avLst/>
            </a:prstGeom>
            <a:solidFill>
              <a:srgbClr val="FFC000">
                <a:alpha val="50000"/>
              </a:srgbClr>
            </a:solidFill>
          </p:spPr>
          <p:txBody>
            <a:bodyPr wrap="none" rtlCol="0">
              <a:spAutoFit/>
            </a:bodyPr>
            <a:lstStyle/>
            <a:p>
              <a:r>
                <a:rPr lang="en-US" dirty="0"/>
                <a:t>4</a:t>
              </a:r>
              <a:r>
                <a:rPr lang="en-US" baseline="30000" dirty="0"/>
                <a:t>th</a:t>
              </a:r>
              <a:r>
                <a:rPr lang="en-US" dirty="0"/>
                <a:t> Factor</a:t>
              </a:r>
            </a:p>
          </p:txBody>
        </p:sp>
        <p:sp>
          <p:nvSpPr>
            <p:cNvPr id="13" name="TextBox 12"/>
            <p:cNvSpPr txBox="1"/>
            <p:nvPr/>
          </p:nvSpPr>
          <p:spPr>
            <a:xfrm>
              <a:off x="9247561" y="4116820"/>
              <a:ext cx="1070678" cy="369332"/>
            </a:xfrm>
            <a:prstGeom prst="rect">
              <a:avLst/>
            </a:prstGeom>
            <a:solidFill>
              <a:srgbClr val="FFC000">
                <a:alpha val="50000"/>
              </a:srgbClr>
            </a:solidFill>
          </p:spPr>
          <p:txBody>
            <a:bodyPr wrap="none" rtlCol="0">
              <a:spAutoFit/>
            </a:bodyPr>
            <a:lstStyle/>
            <a:p>
              <a:r>
                <a:rPr lang="en-US" dirty="0"/>
                <a:t>5</a:t>
              </a:r>
              <a:r>
                <a:rPr lang="en-US" baseline="30000" dirty="0"/>
                <a:t>th</a:t>
              </a:r>
              <a:r>
                <a:rPr lang="en-US" dirty="0"/>
                <a:t> Factor</a:t>
              </a:r>
            </a:p>
          </p:txBody>
        </p:sp>
      </p:grpSp>
    </p:spTree>
    <p:extLst>
      <p:ext uri="{BB962C8B-B14F-4D97-AF65-F5344CB8AC3E}">
        <p14:creationId xmlns:p14="http://schemas.microsoft.com/office/powerpoint/2010/main" val="180250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If we choose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latin typeface="Bodoni MT" panose="02070603080606020203" pitchFamily="18" charset="0"/>
                  </a:rPr>
                  <a:t> 2 times, then we must choose </a:t>
                </a:r>
                <a14:m>
                  <m:oMath xmlns:m="http://schemas.openxmlformats.org/officeDocument/2006/math">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 </m:t>
                    </m:r>
                  </m:oMath>
                </a14:m>
                <a:r>
                  <a:rPr lang="en-US" dirty="0">
                    <a:solidFill>
                      <a:srgbClr val="FF0000"/>
                    </a:solidFill>
                    <a:latin typeface="Bodoni MT" panose="02070603080606020203" pitchFamily="18" charset="0"/>
                  </a:rPr>
                  <a:t>3 times, and so we get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𝑥</m:t>
                        </m:r>
                      </m:e>
                      <m:sup>
                        <m:r>
                          <a:rPr lang="en-US" b="0" i="1" smtClean="0">
                            <a:solidFill>
                              <a:srgbClr val="FF0000"/>
                            </a:solidFill>
                            <a:latin typeface="Cambria Math" panose="02040503050406030204" pitchFamily="18" charset="0"/>
                          </a:rPr>
                          <m:t>2</m:t>
                        </m:r>
                      </m:sup>
                    </m:sSup>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𝑦</m:t>
                        </m:r>
                      </m:e>
                      <m:sup>
                        <m:r>
                          <a:rPr lang="en-US" b="0" i="1" smtClean="0">
                            <a:solidFill>
                              <a:srgbClr val="FF0000"/>
                            </a:solidFill>
                            <a:latin typeface="Cambria Math" panose="02040503050406030204" pitchFamily="18" charset="0"/>
                          </a:rPr>
                          <m:t>3</m:t>
                        </m:r>
                      </m:sup>
                    </m:sSup>
                  </m:oMath>
                </a14:m>
                <a:r>
                  <a:rPr lang="en-US" dirty="0">
                    <a:solidFill>
                      <a:srgbClr val="FF0000"/>
                    </a:solidFill>
                    <a:latin typeface="Bodoni MT" panose="02070603080606020203" pitchFamily="18" charset="0"/>
                  </a:rPr>
                  <a:t>.</a:t>
                </a:r>
              </a:p>
              <a:p>
                <a:pPr marL="0" indent="0">
                  <a:buNone/>
                </a:pPr>
                <a:r>
                  <a:rPr lang="en-US" dirty="0">
                    <a:solidFill>
                      <a:srgbClr val="FF0000"/>
                    </a:solidFill>
                    <a:latin typeface="Bodoni MT" panose="02070603080606020203" pitchFamily="18" charset="0"/>
                  </a:rPr>
                  <a:t>How many times do I get this same term,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𝑥</m:t>
                        </m:r>
                      </m:e>
                      <m:sup>
                        <m:r>
                          <a:rPr lang="en-US" i="1">
                            <a:solidFill>
                              <a:srgbClr val="FF0000"/>
                            </a:solidFill>
                            <a:latin typeface="Cambria Math" panose="02040503050406030204" pitchFamily="18" charset="0"/>
                          </a:rPr>
                          <m:t>2</m:t>
                        </m:r>
                      </m:sup>
                    </m:sSup>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𝑦</m:t>
                        </m:r>
                      </m:e>
                      <m:sup>
                        <m:r>
                          <a:rPr lang="en-US" i="1">
                            <a:solidFill>
                              <a:srgbClr val="FF0000"/>
                            </a:solidFill>
                            <a:latin typeface="Cambria Math" panose="02040503050406030204" pitchFamily="18" charset="0"/>
                          </a:rPr>
                          <m:t>3</m:t>
                        </m:r>
                      </m:sup>
                    </m:sSup>
                  </m:oMath>
                </a14:m>
                <a:r>
                  <a:rPr lang="en-US" dirty="0">
                    <a:solidFill>
                      <a:srgbClr val="FF000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r>
                  <a:rPr lang="en-US" dirty="0">
                    <a:solidFill>
                      <a:srgbClr val="FF0000"/>
                    </a:solidFill>
                    <a:latin typeface="Bodoni MT" panose="02070603080606020203" pitchFamily="18" charset="0"/>
                  </a:rPr>
                  <a:t>Number of ways to select 3 factors which supply </a:t>
                </a:r>
                <a14:m>
                  <m:oMath xmlns:m="http://schemas.openxmlformats.org/officeDocument/2006/math">
                    <m:r>
                      <a:rPr lang="en-US" b="0" i="1" smtClean="0">
                        <a:solidFill>
                          <a:srgbClr val="FF0000"/>
                        </a:solidFill>
                        <a:latin typeface="Cambria Math" panose="02040503050406030204" pitchFamily="18" charset="0"/>
                      </a:rPr>
                      <m:t>𝑦</m:t>
                    </m:r>
                  </m:oMath>
                </a14:m>
                <a:r>
                  <a:rPr lang="en-US" dirty="0">
                    <a:solidFill>
                      <a:srgbClr val="FF0000"/>
                    </a:solidFill>
                    <a:latin typeface="Bodoni MT" panose="02070603080606020203" pitchFamily="18" charset="0"/>
                  </a:rPr>
                  <a:t> … </a:t>
                </a:r>
                <a14:m>
                  <m:oMath xmlns:m="http://schemas.openxmlformats.org/officeDocument/2006/math">
                    <m:d>
                      <m:dPr>
                        <m:ctrlPr>
                          <a:rPr lang="en-US" b="0" i="1" smtClean="0">
                            <a:solidFill>
                              <a:srgbClr val="FF0000"/>
                            </a:solidFill>
                            <a:latin typeface="Cambria Math" panose="02040503050406030204" pitchFamily="18" charset="0"/>
                          </a:rPr>
                        </m:ctrlPr>
                      </m:dPr>
                      <m:e>
                        <m:eqArr>
                          <m:eqArrPr>
                            <m:ctrlPr>
                              <a:rPr lang="en-US" b="0" i="1" smtClean="0">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3</m:t>
                            </m:r>
                          </m:e>
                        </m:eqArr>
                      </m:e>
                    </m:d>
                  </m:oMath>
                </a14:m>
                <a:endParaRPr lang="en-US" dirty="0">
                  <a:solidFill>
                    <a:srgbClr val="FF0000"/>
                  </a:solidFill>
                  <a:latin typeface="Bodoni MT" panose="02070603080606020203" pitchFamily="18" charset="0"/>
                </a:endParaRPr>
              </a:p>
              <a:p>
                <a:pPr marL="0" indent="0">
                  <a:buNone/>
                </a:pPr>
                <a:r>
                  <a:rPr lang="en-US" dirty="0">
                    <a:solidFill>
                      <a:srgbClr val="7030A0"/>
                    </a:solidFill>
                    <a:latin typeface="Bodoni MT" panose="02070603080606020203" pitchFamily="18" charset="0"/>
                  </a:rPr>
                  <a:t>Or it is same as the number of ways to select 2 factors that supply </a:t>
                </a:r>
                <a14:m>
                  <m:oMath xmlns:m="http://schemas.openxmlformats.org/officeDocument/2006/math">
                    <m:r>
                      <a:rPr lang="en-US" i="1" dirty="0" smtClean="0">
                        <a:solidFill>
                          <a:srgbClr val="7030A0"/>
                        </a:solidFill>
                        <a:latin typeface="Cambria Math" panose="02040503050406030204" pitchFamily="18" charset="0"/>
                      </a:rPr>
                      <m:t>𝑥</m:t>
                    </m:r>
                  </m:oMath>
                </a14:m>
                <a:r>
                  <a:rPr lang="en-US" dirty="0">
                    <a:solidFill>
                      <a:srgbClr val="7030A0"/>
                    </a:solidFill>
                    <a:latin typeface="Bodoni MT" panose="02070603080606020203" pitchFamily="18" charset="0"/>
                  </a:rPr>
                  <a:t> … </a:t>
                </a:r>
                <a14:m>
                  <m:oMath xmlns:m="http://schemas.openxmlformats.org/officeDocument/2006/math">
                    <m:d>
                      <m:dPr>
                        <m:ctrlPr>
                          <a:rPr lang="en-US" b="0" i="1" smtClean="0">
                            <a:solidFill>
                              <a:srgbClr val="7030A0"/>
                            </a:solidFill>
                            <a:latin typeface="Cambria Math" panose="02040503050406030204" pitchFamily="18" charset="0"/>
                          </a:rPr>
                        </m:ctrlPr>
                      </m:dPr>
                      <m:e>
                        <m:eqArr>
                          <m:eqArrPr>
                            <m:ctrlPr>
                              <a:rPr lang="en-US" b="0" i="1" smtClean="0">
                                <a:solidFill>
                                  <a:srgbClr val="7030A0"/>
                                </a:solidFill>
                                <a:latin typeface="Cambria Math" panose="02040503050406030204" pitchFamily="18" charset="0"/>
                              </a:rPr>
                            </m:ctrlPr>
                          </m:eqArrPr>
                          <m:e>
                            <m:r>
                              <a:rPr lang="en-US" b="0" i="1" smtClean="0">
                                <a:solidFill>
                                  <a:srgbClr val="7030A0"/>
                                </a:solidFill>
                                <a:latin typeface="Cambria Math" panose="02040503050406030204" pitchFamily="18" charset="0"/>
                              </a:rPr>
                              <m:t>5</m:t>
                            </m:r>
                          </m:e>
                          <m:e>
                            <m:r>
                              <a:rPr lang="en-US" b="0" i="1" smtClean="0">
                                <a:solidFill>
                                  <a:srgbClr val="7030A0"/>
                                </a:solidFill>
                                <a:latin typeface="Cambria Math" panose="02040503050406030204" pitchFamily="18" charset="0"/>
                              </a:rPr>
                              <m:t>2</m:t>
                            </m:r>
                          </m:e>
                        </m:eqArr>
                      </m:e>
                    </m:d>
                  </m:oMath>
                </a14:m>
                <a:endParaRPr lang="en-US" dirty="0">
                  <a:solidFill>
                    <a:srgbClr val="7030A0"/>
                  </a:solidFill>
                  <a:latin typeface="Bodoni MT" panose="02070603080606020203" pitchFamily="18" charset="0"/>
                </a:endParaRPr>
              </a:p>
              <a:p>
                <a:pPr marL="0" indent="0">
                  <a:buNone/>
                </a:pPr>
                <a:r>
                  <a:rPr lang="en-US" dirty="0">
                    <a:solidFill>
                      <a:srgbClr val="7030A0"/>
                    </a:solidFill>
                    <a:latin typeface="Bodoni MT" panose="02070603080606020203" pitchFamily="18" charset="0"/>
                  </a:rPr>
                  <a:t>Remaining 3 factors will supply </a:t>
                </a:r>
                <a14:m>
                  <m:oMath xmlns:m="http://schemas.openxmlformats.org/officeDocument/2006/math">
                    <m:r>
                      <m:rPr>
                        <m:sty m:val="p"/>
                      </m:rPr>
                      <a:rPr lang="en-US" b="0" i="0" smtClean="0">
                        <a:solidFill>
                          <a:srgbClr val="7030A0"/>
                        </a:solidFill>
                        <a:latin typeface="Cambria Math" panose="02040503050406030204" pitchFamily="18" charset="0"/>
                      </a:rPr>
                      <m:t>y</m:t>
                    </m:r>
                  </m:oMath>
                </a14:m>
                <a:r>
                  <a:rPr lang="en-US" dirty="0">
                    <a:solidFill>
                      <a:srgbClr val="7030A0"/>
                    </a:solidFill>
                    <a:latin typeface="Bodoni MT" panose="02070603080606020203" pitchFamily="18" charset="0"/>
                  </a:rPr>
                  <a:t>.</a:t>
                </a:r>
              </a:p>
              <a:p>
                <a:pPr marL="0" indent="0">
                  <a:buNone/>
                </a:pPr>
                <a:endParaRPr lang="en-US" dirty="0">
                  <a:solidFill>
                    <a:srgbClr val="FF0000"/>
                  </a:solidFill>
                  <a:latin typeface="Bodoni MT" panose="02070603080606020203"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b="-375"/>
                </a:stretch>
              </a:blipFill>
            </p:spPr>
            <p:txBody>
              <a:bodyPr/>
              <a:lstStyle/>
              <a:p>
                <a:r>
                  <a:rPr lang="en-US">
                    <a:noFill/>
                  </a:rPr>
                  <a:t> </a:t>
                </a:r>
              </a:p>
            </p:txBody>
          </p:sp>
        </mc:Fallback>
      </mc:AlternateContent>
      <p:grpSp>
        <p:nvGrpSpPr>
          <p:cNvPr id="14" name="Group 13"/>
          <p:cNvGrpSpPr/>
          <p:nvPr/>
        </p:nvGrpSpPr>
        <p:grpSpPr>
          <a:xfrm>
            <a:off x="3539740" y="1294486"/>
            <a:ext cx="6778584" cy="1265877"/>
            <a:chOff x="3539740" y="3220275"/>
            <a:chExt cx="6778584" cy="1265877"/>
          </a:xfrm>
        </p:grpSpPr>
        <p:sp>
          <p:nvSpPr>
            <p:cNvPr id="4" name="Oval 3"/>
            <p:cNvSpPr/>
            <p:nvPr/>
          </p:nvSpPr>
          <p:spPr>
            <a:xfrm>
              <a:off x="3539740"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38221"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36702"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35183"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33664" y="326002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09013" y="4106780"/>
              <a:ext cx="1049711" cy="369332"/>
            </a:xfrm>
            <a:prstGeom prst="rect">
              <a:avLst/>
            </a:prstGeom>
            <a:solidFill>
              <a:srgbClr val="FFC000">
                <a:alpha val="50000"/>
              </a:srgbClr>
            </a:solidFill>
          </p:spPr>
          <p:txBody>
            <a:bodyPr wrap="none" rtlCol="0">
              <a:spAutoFit/>
            </a:bodyPr>
            <a:lstStyle/>
            <a:p>
              <a:r>
                <a:rPr lang="en-US" dirty="0"/>
                <a:t>1</a:t>
              </a:r>
              <a:r>
                <a:rPr lang="en-US" baseline="30000" dirty="0"/>
                <a:t>st</a:t>
              </a:r>
              <a:r>
                <a:rPr lang="en-US" dirty="0"/>
                <a:t> Factor</a:t>
              </a:r>
            </a:p>
          </p:txBody>
        </p:sp>
        <p:sp>
          <p:nvSpPr>
            <p:cNvPr id="10" name="TextBox 9"/>
            <p:cNvSpPr txBox="1"/>
            <p:nvPr/>
          </p:nvSpPr>
          <p:spPr>
            <a:xfrm>
              <a:off x="4980830" y="4106780"/>
              <a:ext cx="1099532" cy="369332"/>
            </a:xfrm>
            <a:prstGeom prst="rect">
              <a:avLst/>
            </a:prstGeom>
            <a:solidFill>
              <a:srgbClr val="FFC000">
                <a:alpha val="50000"/>
              </a:srgbClr>
            </a:solidFill>
          </p:spPr>
          <p:txBody>
            <a:bodyPr wrap="none" rtlCol="0">
              <a:spAutoFit/>
            </a:bodyPr>
            <a:lstStyle/>
            <a:p>
              <a:r>
                <a:rPr lang="en-US" dirty="0"/>
                <a:t>2</a:t>
              </a:r>
              <a:r>
                <a:rPr lang="en-US" baseline="30000" dirty="0"/>
                <a:t>nd</a:t>
              </a:r>
              <a:r>
                <a:rPr lang="en-US" dirty="0"/>
                <a:t> Factor</a:t>
              </a:r>
            </a:p>
          </p:txBody>
        </p:sp>
        <p:sp>
          <p:nvSpPr>
            <p:cNvPr id="11" name="TextBox 10"/>
            <p:cNvSpPr txBox="1"/>
            <p:nvPr/>
          </p:nvSpPr>
          <p:spPr>
            <a:xfrm>
              <a:off x="6402755" y="4098759"/>
              <a:ext cx="1070165" cy="369332"/>
            </a:xfrm>
            <a:prstGeom prst="rect">
              <a:avLst/>
            </a:prstGeom>
            <a:solidFill>
              <a:srgbClr val="FFC000">
                <a:alpha val="50000"/>
              </a:srgbClr>
            </a:solidFill>
          </p:spPr>
          <p:txBody>
            <a:bodyPr wrap="none" rtlCol="0">
              <a:spAutoFit/>
            </a:bodyPr>
            <a:lstStyle/>
            <a:p>
              <a:r>
                <a:rPr lang="en-US" dirty="0"/>
                <a:t>3</a:t>
              </a:r>
              <a:r>
                <a:rPr lang="en-US" baseline="30000" dirty="0"/>
                <a:t>rd</a:t>
              </a:r>
              <a:r>
                <a:rPr lang="en-US" dirty="0"/>
                <a:t> Factor</a:t>
              </a:r>
            </a:p>
          </p:txBody>
        </p:sp>
        <p:sp>
          <p:nvSpPr>
            <p:cNvPr id="12" name="TextBox 11"/>
            <p:cNvSpPr txBox="1"/>
            <p:nvPr/>
          </p:nvSpPr>
          <p:spPr>
            <a:xfrm>
              <a:off x="7806766" y="4098759"/>
              <a:ext cx="1070678" cy="369332"/>
            </a:xfrm>
            <a:prstGeom prst="rect">
              <a:avLst/>
            </a:prstGeom>
            <a:solidFill>
              <a:srgbClr val="FFC000">
                <a:alpha val="50000"/>
              </a:srgbClr>
            </a:solidFill>
          </p:spPr>
          <p:txBody>
            <a:bodyPr wrap="none" rtlCol="0">
              <a:spAutoFit/>
            </a:bodyPr>
            <a:lstStyle/>
            <a:p>
              <a:r>
                <a:rPr lang="en-US" dirty="0"/>
                <a:t>4</a:t>
              </a:r>
              <a:r>
                <a:rPr lang="en-US" baseline="30000" dirty="0"/>
                <a:t>th</a:t>
              </a:r>
              <a:r>
                <a:rPr lang="en-US" dirty="0"/>
                <a:t> Factor</a:t>
              </a:r>
            </a:p>
          </p:txBody>
        </p:sp>
        <p:sp>
          <p:nvSpPr>
            <p:cNvPr id="13" name="TextBox 12"/>
            <p:cNvSpPr txBox="1"/>
            <p:nvPr/>
          </p:nvSpPr>
          <p:spPr>
            <a:xfrm>
              <a:off x="9247561" y="4116820"/>
              <a:ext cx="1070678" cy="369332"/>
            </a:xfrm>
            <a:prstGeom prst="rect">
              <a:avLst/>
            </a:prstGeom>
            <a:solidFill>
              <a:srgbClr val="FFC000">
                <a:alpha val="50000"/>
              </a:srgbClr>
            </a:solidFill>
          </p:spPr>
          <p:txBody>
            <a:bodyPr wrap="none" rtlCol="0">
              <a:spAutoFit/>
            </a:bodyPr>
            <a:lstStyle/>
            <a:p>
              <a:r>
                <a:rPr lang="en-US" dirty="0"/>
                <a:t>5</a:t>
              </a:r>
              <a:r>
                <a:rPr lang="en-US" baseline="30000" dirty="0"/>
                <a:t>th</a:t>
              </a:r>
              <a:r>
                <a:rPr lang="en-US" dirty="0"/>
                <a:t> Factor</a:t>
              </a:r>
            </a:p>
          </p:txBody>
        </p:sp>
      </p:grpSp>
    </p:spTree>
    <p:extLst>
      <p:ext uri="{BB962C8B-B14F-4D97-AF65-F5344CB8AC3E}">
        <p14:creationId xmlns:p14="http://schemas.microsoft.com/office/powerpoint/2010/main" val="333395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endParaRPr lang="en-US" b="1" i="1" dirty="0">
                  <a:solidFill>
                    <a:srgbClr val="FF0000"/>
                  </a:solidFill>
                  <a:latin typeface="Cambria Math" panose="02040503050406030204" pitchFamily="18" charset="0"/>
                </a:endParaRPr>
              </a:p>
              <a:p>
                <a:pPr marL="0" indent="0">
                  <a:buNone/>
                </a:pPr>
                <a:endParaRPr lang="en-US" b="1"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𝒚</m:t>
                              </m:r>
                            </m:e>
                          </m:d>
                        </m:e>
                        <m:sup>
                          <m:r>
                            <a:rPr lang="en-US" b="1" i="1">
                              <a:solidFill>
                                <a:srgbClr val="FF0000"/>
                              </a:solidFill>
                              <a:latin typeface="Cambria Math" panose="02040503050406030204" pitchFamily="18" charset="0"/>
                            </a:rPr>
                            <m:t>𝟓</m:t>
                          </m:r>
                        </m:sup>
                      </m:sSup>
                      <m:r>
                        <a:rPr lang="en-US" b="1" i="1">
                          <a:solidFill>
                            <a:srgbClr val="FF0000"/>
                          </a:solidFill>
                          <a:latin typeface="Cambria Math" panose="02040503050406030204" pitchFamily="18" charset="0"/>
                        </a:rPr>
                        <m:t>=</m:t>
                      </m:r>
                      <m:d>
                        <m:dPr>
                          <m:ctrlPr>
                            <a:rPr lang="en-US" b="1" i="1" smtClean="0">
                              <a:solidFill>
                                <a:srgbClr val="FF0000"/>
                              </a:solidFill>
                              <a:latin typeface="Cambria Math" panose="02040503050406030204" pitchFamily="18" charset="0"/>
                            </a:rPr>
                          </m:ctrlPr>
                        </m:dPr>
                        <m:e>
                          <m:eqArr>
                            <m:eqArrPr>
                              <m:ctrlPr>
                                <a:rPr lang="en-US" b="1" i="1" smtClean="0">
                                  <a:solidFill>
                                    <a:srgbClr val="FF0000"/>
                                  </a:solidFill>
                                  <a:latin typeface="Cambria Math" panose="02040503050406030204" pitchFamily="18" charset="0"/>
                                </a:rPr>
                              </m:ctrlPr>
                            </m:eqArrPr>
                            <m:e>
                              <m:r>
                                <a:rPr lang="en-US" b="1" i="1" smtClean="0">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𝟎</m:t>
                              </m:r>
                            </m:e>
                          </m:eqArr>
                        </m:e>
                      </m:d>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𝟓</m:t>
                          </m:r>
                        </m:sup>
                      </m:sSup>
                      <m:r>
                        <a:rPr lang="en-US" b="1" i="1" smtClean="0">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𝟏</m:t>
                              </m:r>
                            </m:e>
                          </m:eqArr>
                        </m:e>
                      </m:d>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𝟒</m:t>
                          </m:r>
                        </m:sup>
                      </m:sSup>
                      <m:r>
                        <a:rPr lang="en-US" b="1" i="1" smtClean="0">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𝟐</m:t>
                              </m:r>
                            </m:e>
                          </m:eqArr>
                        </m:e>
                      </m:d>
                      <m:sSup>
                        <m:sSupPr>
                          <m:ctrlPr>
                            <a:rPr lang="en-US" b="1" i="1" smtClean="0">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𝟑</m:t>
                          </m:r>
                        </m:sup>
                      </m:sSup>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𝟐</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𝟑</m:t>
                              </m:r>
                            </m:e>
                          </m:eqArr>
                        </m:e>
                      </m:d>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𝟐</m:t>
                          </m:r>
                        </m:sup>
                      </m:sSup>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𝒚</m:t>
                          </m:r>
                        </m:e>
                        <m:sup>
                          <m:r>
                            <a:rPr lang="en-US" b="1" i="1">
                              <a:solidFill>
                                <a:srgbClr val="FF0000"/>
                              </a:solidFill>
                              <a:latin typeface="Cambria Math" panose="02040503050406030204" pitchFamily="18" charset="0"/>
                            </a:rPr>
                            <m:t>𝟑</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𝟒</m:t>
                              </m:r>
                            </m:e>
                          </m:eqArr>
                        </m:e>
                      </m:d>
                      <m:r>
                        <a:rPr lang="en-US" b="1" i="1" smtClean="0">
                          <a:solidFill>
                            <a:srgbClr val="FF0000"/>
                          </a:solidFill>
                          <a:latin typeface="Cambria Math" panose="02040503050406030204" pitchFamily="18" charset="0"/>
                        </a:rPr>
                        <m:t>𝒙</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𝟒</m:t>
                          </m:r>
                        </m:sup>
                      </m:sSup>
                      <m:r>
                        <a:rPr lang="en-US" b="1" i="1">
                          <a:solidFill>
                            <a:srgbClr val="FF0000"/>
                          </a:solidFill>
                          <a:latin typeface="Cambria Math" panose="02040503050406030204" pitchFamily="18" charset="0"/>
                        </a:rPr>
                        <m:t>+</m:t>
                      </m:r>
                      <m:d>
                        <m:dPr>
                          <m:ctrlPr>
                            <a:rPr lang="en-US" b="1" i="1">
                              <a:solidFill>
                                <a:srgbClr val="FF0000"/>
                              </a:solidFill>
                              <a:latin typeface="Cambria Math" panose="02040503050406030204" pitchFamily="18" charset="0"/>
                            </a:rPr>
                          </m:ctrlPr>
                        </m:dPr>
                        <m:e>
                          <m:eqArr>
                            <m:eqArrPr>
                              <m:ctrlPr>
                                <a:rPr lang="en-US" b="1" i="1">
                                  <a:solidFill>
                                    <a:srgbClr val="FF0000"/>
                                  </a:solidFill>
                                  <a:latin typeface="Cambria Math" panose="02040503050406030204" pitchFamily="18" charset="0"/>
                                </a:rPr>
                              </m:ctrlPr>
                            </m:eqArrPr>
                            <m:e>
                              <m:r>
                                <a:rPr lang="en-US" b="1" i="1">
                                  <a:solidFill>
                                    <a:srgbClr val="FF0000"/>
                                  </a:solidFill>
                                  <a:latin typeface="Cambria Math" panose="02040503050406030204" pitchFamily="18" charset="0"/>
                                </a:rPr>
                                <m:t>𝟓</m:t>
                              </m:r>
                            </m:e>
                            <m:e>
                              <m:r>
                                <a:rPr lang="en-US" b="1" i="1" smtClean="0">
                                  <a:solidFill>
                                    <a:srgbClr val="FF0000"/>
                                  </a:solidFill>
                                  <a:latin typeface="Cambria Math" panose="02040503050406030204" pitchFamily="18" charset="0"/>
                                </a:rPr>
                                <m:t>𝟓</m:t>
                              </m:r>
                            </m:e>
                          </m:eqArr>
                        </m:e>
                      </m:d>
                      <m:sSup>
                        <m:sSupPr>
                          <m:ctrlPr>
                            <a:rPr lang="en-US" b="1" i="1">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a:solidFill>
                                <a:srgbClr val="FF0000"/>
                              </a:solidFill>
                              <a:latin typeface="Cambria Math" panose="02040503050406030204" pitchFamily="18" charset="0"/>
                            </a:rPr>
                            <m:t>𝟓</m:t>
                          </m:r>
                        </m:sup>
                      </m:sSup>
                    </m:oMath>
                  </m:oMathPara>
                </a14:m>
                <a:endParaRPr lang="en-US" b="1" i="1" dirty="0">
                  <a:solidFill>
                    <a:srgbClr val="FF0000"/>
                  </a:solidFill>
                  <a:latin typeface="Cambria Math" panose="02040503050406030204" pitchFamily="18" charset="0"/>
                </a:endParaRPr>
              </a:p>
              <a:p>
                <a:pPr marL="0" indent="0">
                  <a:buNone/>
                </a:pPr>
                <a:endParaRPr lang="en-US" b="1"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𝟓</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𝟓</m:t>
                          </m:r>
                        </m:sup>
                      </m:sSup>
                      <m:r>
                        <a:rPr lang="en-US" b="1" i="1">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𝟓</m:t>
                      </m:r>
                      <m:r>
                        <a:rPr lang="en-US" b="1" i="1" smtClean="0">
                          <a:solidFill>
                            <a:srgbClr val="7030A0"/>
                          </a:solidFill>
                          <a:latin typeface="Cambria Math" panose="02040503050406030204" pitchFamily="18" charset="0"/>
                        </a:rPr>
                        <m:t> </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𝒚</m:t>
                      </m:r>
                      <m:r>
                        <a:rPr lang="en-US" b="1" i="1">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𝟏𝟎</m:t>
                      </m:r>
                      <m:r>
                        <a:rPr lang="en-US" b="1" i="1" smtClean="0">
                          <a:solidFill>
                            <a:srgbClr val="7030A0"/>
                          </a:solidFill>
                          <a:latin typeface="Cambria Math" panose="02040503050406030204" pitchFamily="18" charset="0"/>
                        </a:rPr>
                        <m:t> </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𝟑</m:t>
                          </m:r>
                        </m:sup>
                      </m:sSup>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𝟏𝟎</m:t>
                      </m:r>
                      <m:r>
                        <a:rPr lang="en-US" b="1" i="1" smtClean="0">
                          <a:solidFill>
                            <a:srgbClr val="7030A0"/>
                          </a:solidFill>
                          <a:latin typeface="Cambria Math" panose="02040503050406030204" pitchFamily="18" charset="0"/>
                        </a:rPr>
                        <m:t> </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𝟑</m:t>
                          </m:r>
                        </m:sup>
                      </m:sSup>
                      <m:r>
                        <a:rPr lang="en-US" b="1" i="1">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𝟓</m:t>
                      </m:r>
                      <m:r>
                        <a:rPr lang="en-US" b="1" i="1" smtClean="0">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𝒙</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𝟒</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𝟓</m:t>
                          </m:r>
                        </m:sup>
                      </m:sSup>
                    </m:oMath>
                  </m:oMathPara>
                </a14:m>
                <a:endParaRPr lang="en-US" b="1" i="1" dirty="0">
                  <a:solidFill>
                    <a:srgbClr val="FF0000"/>
                  </a:solidFill>
                  <a:latin typeface="Cambria Math" panose="02040503050406030204" pitchFamily="18" charset="0"/>
                </a:endParaRPr>
              </a:p>
              <a:p>
                <a:pPr marL="0" indent="0">
                  <a:buNone/>
                </a:pPr>
                <a:endParaRPr lang="en-US" b="1" i="1" dirty="0">
                  <a:solidFill>
                    <a:srgbClr val="FF0000"/>
                  </a:solidFill>
                  <a:latin typeface="Cambria Math" panose="02040503050406030204" pitchFamily="18" charset="0"/>
                </a:endParaRPr>
              </a:p>
              <a:p>
                <a:pPr marL="0" indent="0">
                  <a:buNone/>
                </a:pPr>
                <a:endParaRPr lang="en-US" dirty="0">
                  <a:solidFill>
                    <a:srgbClr val="FF0000"/>
                  </a:solidFill>
                  <a:latin typeface="Bodoni MT" panose="02070603080606020203" pitchFamily="18" charset="0"/>
                </a:endParaRPr>
              </a:p>
              <a:p>
                <a:pPr marL="0" indent="0">
                  <a:buNone/>
                </a:pPr>
                <a:endParaRPr lang="en-US" dirty="0">
                  <a:solidFill>
                    <a:srgbClr val="FF0000"/>
                  </a:solidFill>
                  <a:latin typeface="Bodoni MT" panose="02070603080606020203" pitchFamily="18" charset="0"/>
                </a:endParaRPr>
              </a:p>
              <a:p>
                <a:pPr marL="0" indent="0">
                  <a:buNone/>
                </a:pPr>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grpSp>
        <p:nvGrpSpPr>
          <p:cNvPr id="14" name="Group 13"/>
          <p:cNvGrpSpPr/>
          <p:nvPr/>
        </p:nvGrpSpPr>
        <p:grpSpPr>
          <a:xfrm>
            <a:off x="3539740" y="1294486"/>
            <a:ext cx="6778584" cy="1265877"/>
            <a:chOff x="3539740" y="3220275"/>
            <a:chExt cx="6778584" cy="1265877"/>
          </a:xfrm>
        </p:grpSpPr>
        <p:sp>
          <p:nvSpPr>
            <p:cNvPr id="4" name="Oval 3"/>
            <p:cNvSpPr/>
            <p:nvPr/>
          </p:nvSpPr>
          <p:spPr>
            <a:xfrm>
              <a:off x="3539740"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38221" y="322027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36702"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35183" y="325400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133664" y="3260025"/>
              <a:ext cx="1184660" cy="75597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09013" y="4106780"/>
              <a:ext cx="1049711" cy="369332"/>
            </a:xfrm>
            <a:prstGeom prst="rect">
              <a:avLst/>
            </a:prstGeom>
            <a:solidFill>
              <a:srgbClr val="FFC000">
                <a:alpha val="50000"/>
              </a:srgbClr>
            </a:solidFill>
          </p:spPr>
          <p:txBody>
            <a:bodyPr wrap="none" rtlCol="0">
              <a:spAutoFit/>
            </a:bodyPr>
            <a:lstStyle/>
            <a:p>
              <a:r>
                <a:rPr lang="en-US" dirty="0"/>
                <a:t>1</a:t>
              </a:r>
              <a:r>
                <a:rPr lang="en-US" baseline="30000" dirty="0"/>
                <a:t>st</a:t>
              </a:r>
              <a:r>
                <a:rPr lang="en-US" dirty="0"/>
                <a:t> Factor</a:t>
              </a:r>
            </a:p>
          </p:txBody>
        </p:sp>
        <p:sp>
          <p:nvSpPr>
            <p:cNvPr id="10" name="TextBox 9"/>
            <p:cNvSpPr txBox="1"/>
            <p:nvPr/>
          </p:nvSpPr>
          <p:spPr>
            <a:xfrm>
              <a:off x="4944336" y="4106780"/>
              <a:ext cx="1099532" cy="369332"/>
            </a:xfrm>
            <a:prstGeom prst="rect">
              <a:avLst/>
            </a:prstGeom>
            <a:solidFill>
              <a:srgbClr val="FFC000">
                <a:alpha val="50000"/>
              </a:srgbClr>
            </a:solidFill>
          </p:spPr>
          <p:txBody>
            <a:bodyPr wrap="none" rtlCol="0">
              <a:spAutoFit/>
            </a:bodyPr>
            <a:lstStyle/>
            <a:p>
              <a:r>
                <a:rPr lang="en-US" dirty="0"/>
                <a:t>2</a:t>
              </a:r>
              <a:r>
                <a:rPr lang="en-US" baseline="30000" dirty="0"/>
                <a:t>nd</a:t>
              </a:r>
              <a:r>
                <a:rPr lang="en-US" dirty="0"/>
                <a:t> Factor</a:t>
              </a:r>
            </a:p>
          </p:txBody>
        </p:sp>
        <p:sp>
          <p:nvSpPr>
            <p:cNvPr id="11" name="TextBox 10"/>
            <p:cNvSpPr txBox="1"/>
            <p:nvPr/>
          </p:nvSpPr>
          <p:spPr>
            <a:xfrm>
              <a:off x="6376997" y="4098759"/>
              <a:ext cx="1070165" cy="369332"/>
            </a:xfrm>
            <a:prstGeom prst="rect">
              <a:avLst/>
            </a:prstGeom>
            <a:solidFill>
              <a:srgbClr val="FFC000">
                <a:alpha val="50000"/>
              </a:srgbClr>
            </a:solidFill>
          </p:spPr>
          <p:txBody>
            <a:bodyPr wrap="none" rtlCol="0">
              <a:spAutoFit/>
            </a:bodyPr>
            <a:lstStyle/>
            <a:p>
              <a:r>
                <a:rPr lang="en-US" dirty="0"/>
                <a:t>3</a:t>
              </a:r>
              <a:r>
                <a:rPr lang="en-US" baseline="30000" dirty="0"/>
                <a:t>rd</a:t>
              </a:r>
              <a:r>
                <a:rPr lang="en-US" dirty="0"/>
                <a:t> Factor</a:t>
              </a:r>
            </a:p>
          </p:txBody>
        </p:sp>
        <p:sp>
          <p:nvSpPr>
            <p:cNvPr id="12" name="TextBox 11"/>
            <p:cNvSpPr txBox="1"/>
            <p:nvPr/>
          </p:nvSpPr>
          <p:spPr>
            <a:xfrm>
              <a:off x="7806766" y="4098759"/>
              <a:ext cx="1070678" cy="369332"/>
            </a:xfrm>
            <a:prstGeom prst="rect">
              <a:avLst/>
            </a:prstGeom>
            <a:solidFill>
              <a:srgbClr val="FFC000">
                <a:alpha val="50000"/>
              </a:srgbClr>
            </a:solidFill>
          </p:spPr>
          <p:txBody>
            <a:bodyPr wrap="none" rtlCol="0">
              <a:spAutoFit/>
            </a:bodyPr>
            <a:lstStyle/>
            <a:p>
              <a:r>
                <a:rPr lang="en-US" dirty="0"/>
                <a:t>4</a:t>
              </a:r>
              <a:r>
                <a:rPr lang="en-US" baseline="30000" dirty="0"/>
                <a:t>th</a:t>
              </a:r>
              <a:r>
                <a:rPr lang="en-US" dirty="0"/>
                <a:t> Factor</a:t>
              </a:r>
            </a:p>
          </p:txBody>
        </p:sp>
        <p:sp>
          <p:nvSpPr>
            <p:cNvPr id="13" name="TextBox 12"/>
            <p:cNvSpPr txBox="1"/>
            <p:nvPr/>
          </p:nvSpPr>
          <p:spPr>
            <a:xfrm>
              <a:off x="9247561" y="4116820"/>
              <a:ext cx="1070678" cy="369332"/>
            </a:xfrm>
            <a:prstGeom prst="rect">
              <a:avLst/>
            </a:prstGeom>
            <a:solidFill>
              <a:srgbClr val="FFC000">
                <a:alpha val="50000"/>
              </a:srgbClr>
            </a:solidFill>
          </p:spPr>
          <p:txBody>
            <a:bodyPr wrap="none" rtlCol="0">
              <a:spAutoFit/>
            </a:bodyPr>
            <a:lstStyle/>
            <a:p>
              <a:r>
                <a:rPr lang="en-US" dirty="0"/>
                <a:t>5</a:t>
              </a:r>
              <a:r>
                <a:rPr lang="en-US" baseline="30000" dirty="0"/>
                <a:t>th</a:t>
              </a:r>
              <a:r>
                <a:rPr lang="en-US" dirty="0"/>
                <a:t> Factor</a:t>
              </a:r>
            </a:p>
          </p:txBody>
        </p:sp>
      </p:grpSp>
    </p:spTree>
    <p:extLst>
      <p:ext uri="{BB962C8B-B14F-4D97-AF65-F5344CB8AC3E}">
        <p14:creationId xmlns:p14="http://schemas.microsoft.com/office/powerpoint/2010/main" val="629295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pPr marL="0" indent="0">
                  <a:buNone/>
                </a:pPr>
                <a:r>
                  <a:rPr lang="en-US" dirty="0">
                    <a:solidFill>
                      <a:srgbClr val="7030A0"/>
                    </a:solidFill>
                    <a:latin typeface="Centaur" panose="02030504050205020304" pitchFamily="18" charset="0"/>
                  </a:rPr>
                  <a:t>or</a:t>
                </a:r>
              </a:p>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𝒏</m:t>
                        </m:r>
                      </m:sup>
                    </m:sSup>
                    <m:r>
                      <a:rPr lang="en-US" b="1" i="1" smtClean="0">
                        <a:solidFill>
                          <a:srgbClr val="7030A0"/>
                        </a:solidFill>
                        <a:latin typeface="Cambria Math" panose="02040503050406030204" pitchFamily="18" charset="0"/>
                      </a:rPr>
                      <m:t>=</m:t>
                    </m:r>
                    <m:nary>
                      <m:naryPr>
                        <m:chr m:val="∑"/>
                        <m:ctrlPr>
                          <a:rPr lang="en-US" b="1" i="1" smtClean="0">
                            <a:solidFill>
                              <a:srgbClr val="7030A0"/>
                            </a:solidFill>
                            <a:latin typeface="Cambria Math" panose="02040503050406030204" pitchFamily="18" charset="0"/>
                          </a:rPr>
                        </m:ctrlPr>
                      </m:naryPr>
                      <m:sub>
                        <m:r>
                          <a:rPr lang="en-US" b="1" i="1" smtClean="0">
                            <a:solidFill>
                              <a:srgbClr val="7030A0"/>
                            </a:solidFill>
                            <a:latin typeface="Cambria Math" panose="02040503050406030204" pitchFamily="18" charset="0"/>
                          </a:rPr>
                          <m:t>𝒌</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𝟎</m:t>
                        </m:r>
                      </m:sub>
                      <m:sup>
                        <m:r>
                          <a:rPr lang="en-US" b="1" i="1" smtClean="0">
                            <a:solidFill>
                              <a:srgbClr val="7030A0"/>
                            </a:solidFill>
                            <a:latin typeface="Cambria Math" panose="02040503050406030204" pitchFamily="18" charset="0"/>
                          </a:rPr>
                          <m:t>𝒏</m:t>
                        </m:r>
                      </m:sup>
                      <m:e>
                        <m:d>
                          <m:dPr>
                            <m:ctrlPr>
                              <a:rPr lang="en-US" b="1" i="1" smtClean="0">
                                <a:solidFill>
                                  <a:srgbClr val="7030A0"/>
                                </a:solidFill>
                                <a:latin typeface="Cambria Math" panose="02040503050406030204" pitchFamily="18" charset="0"/>
                              </a:rPr>
                            </m:ctrlPr>
                          </m:dPr>
                          <m:e>
                            <m:eqArr>
                              <m:eqArrPr>
                                <m:ctrlPr>
                                  <a:rPr lang="en-US" b="1" i="1" smtClean="0">
                                    <a:solidFill>
                                      <a:srgbClr val="7030A0"/>
                                    </a:solidFill>
                                    <a:latin typeface="Cambria Math" panose="02040503050406030204" pitchFamily="18" charset="0"/>
                                  </a:rPr>
                                </m:ctrlPr>
                              </m:eqArrPr>
                              <m:e>
                                <m:r>
                                  <a:rPr lang="en-US" b="1" i="1" smtClean="0">
                                    <a:solidFill>
                                      <a:srgbClr val="7030A0"/>
                                    </a:solidFill>
                                    <a:latin typeface="Cambria Math" panose="02040503050406030204" pitchFamily="18" charset="0"/>
                                  </a:rPr>
                                  <m:t>𝒏</m:t>
                                </m:r>
                              </m:e>
                              <m:e>
                                <m:r>
                                  <a:rPr lang="en-US" b="1" i="1" smtClean="0">
                                    <a:solidFill>
                                      <a:srgbClr val="7030A0"/>
                                    </a:solidFill>
                                    <a:latin typeface="Cambria Math" panose="02040503050406030204" pitchFamily="18" charset="0"/>
                                  </a:rPr>
                                  <m:t>𝒌</m:t>
                                </m:r>
                              </m:e>
                            </m:eqArr>
                          </m:e>
                        </m:d>
                      </m:e>
                    </m:nary>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𝒙</m:t>
                        </m:r>
                      </m:e>
                      <m:sup>
                        <m:r>
                          <a:rPr lang="en-US" b="1" i="1" smtClean="0">
                            <a:solidFill>
                              <a:srgbClr val="7030A0"/>
                            </a:solidFill>
                            <a:latin typeface="Cambria Math" panose="02040503050406030204" pitchFamily="18" charset="0"/>
                          </a:rPr>
                          <m:t>𝒏</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𝒌</m:t>
                        </m:r>
                      </m:sup>
                    </m:sSup>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𝒚</m:t>
                        </m:r>
                      </m:e>
                      <m:sup>
                        <m:r>
                          <a:rPr lang="en-US" b="1" i="1" smtClean="0">
                            <a:solidFill>
                              <a:srgbClr val="7030A0"/>
                            </a:solidFill>
                            <a:latin typeface="Cambria Math" panose="02040503050406030204" pitchFamily="18" charset="0"/>
                          </a:rPr>
                          <m:t>𝒌</m:t>
                        </m:r>
                      </m:sup>
                    </m:sSup>
                  </m:oMath>
                </a14:m>
                <a:r>
                  <a:rPr lang="en-US" b="1" dirty="0">
                    <a:solidFill>
                      <a:srgbClr val="7030A0"/>
                    </a:solidFill>
                    <a:latin typeface="Centaur" panose="02030504050205020304" pitchFamily="18" charset="0"/>
                  </a:rPr>
                  <a:t> </a:t>
                </a: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310166" y="1426379"/>
            <a:ext cx="11672473" cy="2355912"/>
          </a:xfrm>
          <a:prstGeom prst="rect">
            <a:avLst/>
          </a:prstGeom>
        </p:spPr>
      </p:pic>
    </p:spTree>
    <p:extLst>
      <p:ext uri="{BB962C8B-B14F-4D97-AF65-F5344CB8AC3E}">
        <p14:creationId xmlns:p14="http://schemas.microsoft.com/office/powerpoint/2010/main" val="11036622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690688"/>
            <a:ext cx="9898328" cy="833571"/>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6" name="Rectangle 5"/>
              <p:cNvSpPr/>
              <p:nvPr/>
            </p:nvSpPr>
            <p:spPr>
              <a:xfrm>
                <a:off x="1459045" y="4125941"/>
                <a:ext cx="7697833" cy="1027397"/>
              </a:xfrm>
              <a:prstGeom prst="rect">
                <a:avLst/>
              </a:prstGeom>
            </p:spPr>
            <p:txBody>
              <a:bodyPr wrap="square">
                <a:spAutoFit/>
              </a:bodyPr>
              <a:lstStyle/>
              <a:p>
                <a14:m>
                  <m:oMath xmlns:m="http://schemas.openxmlformats.org/officeDocument/2006/math">
                    <m:d>
                      <m:dPr>
                        <m:ctrlPr>
                          <a:rPr lang="en-US" sz="3600" b="1" i="1" smtClean="0">
                            <a:solidFill>
                              <a:srgbClr val="7030A0"/>
                            </a:solidFill>
                            <a:latin typeface="Cambria Math" panose="02040503050406030204" pitchFamily="18" charset="0"/>
                          </a:rPr>
                        </m:ctrlPr>
                      </m:dPr>
                      <m:e>
                        <m:eqArr>
                          <m:eqArrPr>
                            <m:ctrlPr>
                              <a:rPr lang="en-US" sz="3600" b="1" i="1" smtClean="0">
                                <a:solidFill>
                                  <a:srgbClr val="7030A0"/>
                                </a:solidFill>
                                <a:latin typeface="Cambria Math" panose="02040503050406030204" pitchFamily="18" charset="0"/>
                              </a:rPr>
                            </m:ctrlPr>
                          </m:eqArrPr>
                          <m:e>
                            <m:r>
                              <a:rPr lang="en-US" sz="3600" b="1" i="1" smtClean="0">
                                <a:solidFill>
                                  <a:srgbClr val="7030A0"/>
                                </a:solidFill>
                                <a:latin typeface="Cambria Math" panose="02040503050406030204" pitchFamily="18" charset="0"/>
                              </a:rPr>
                              <m:t>𝟐𝟓</m:t>
                            </m:r>
                          </m:e>
                          <m:e>
                            <m:r>
                              <a:rPr lang="en-US" sz="3600" b="1" i="1" smtClean="0">
                                <a:solidFill>
                                  <a:srgbClr val="7030A0"/>
                                </a:solidFill>
                                <a:latin typeface="Cambria Math" panose="02040503050406030204" pitchFamily="18" charset="0"/>
                              </a:rPr>
                              <m:t>𝟏𝟑</m:t>
                            </m:r>
                          </m:e>
                        </m:eqArr>
                      </m:e>
                    </m:d>
                  </m:oMath>
                </a14:m>
                <a:r>
                  <a:rPr lang="en-US" sz="3600" b="1" i="0" dirty="0">
                    <a:solidFill>
                      <a:srgbClr val="7030A0"/>
                    </a:solidFill>
                    <a:latin typeface="+mj-lt"/>
                  </a:rPr>
                  <a:t>   </a:t>
                </a:r>
                <a:r>
                  <a:rPr lang="en-US" sz="3600" b="1" i="0" dirty="0">
                    <a:solidFill>
                      <a:srgbClr val="FF0000"/>
                    </a:solidFill>
                    <a:latin typeface="Centaur" panose="02030504050205020304" pitchFamily="18" charset="0"/>
                  </a:rPr>
                  <a:t>or</a:t>
                </a:r>
                <a:r>
                  <a:rPr lang="en-US" sz="3600" b="1" i="0" dirty="0">
                    <a:solidFill>
                      <a:srgbClr val="7030A0"/>
                    </a:solidFill>
                    <a:latin typeface="+mj-lt"/>
                  </a:rPr>
                  <a:t>  </a:t>
                </a:r>
                <a14:m>
                  <m:oMath xmlns:m="http://schemas.openxmlformats.org/officeDocument/2006/math">
                    <m:r>
                      <a:rPr lang="en-US" sz="3600" b="1" i="1" smtClean="0">
                        <a:solidFill>
                          <a:srgbClr val="7030A0"/>
                        </a:solidFill>
                        <a:latin typeface="Cambria Math" panose="02040503050406030204" pitchFamily="18" charset="0"/>
                      </a:rPr>
                      <m:t> </m:t>
                    </m:r>
                    <m:d>
                      <m:dPr>
                        <m:ctrlPr>
                          <a:rPr lang="en-US" sz="3600" b="1" i="1" smtClean="0">
                            <a:solidFill>
                              <a:srgbClr val="7030A0"/>
                            </a:solidFill>
                            <a:latin typeface="Cambria Math" panose="02040503050406030204" pitchFamily="18" charset="0"/>
                          </a:rPr>
                        </m:ctrlPr>
                      </m:dPr>
                      <m:e>
                        <m:eqArr>
                          <m:eqArrPr>
                            <m:ctrlPr>
                              <a:rPr lang="en-US" sz="3600" b="1" i="1" smtClean="0">
                                <a:solidFill>
                                  <a:srgbClr val="7030A0"/>
                                </a:solidFill>
                                <a:latin typeface="Cambria Math" panose="02040503050406030204" pitchFamily="18" charset="0"/>
                              </a:rPr>
                            </m:ctrlPr>
                          </m:eqArrPr>
                          <m:e>
                            <m:r>
                              <a:rPr lang="en-US" sz="3600" b="1" i="1" smtClean="0">
                                <a:solidFill>
                                  <a:srgbClr val="7030A0"/>
                                </a:solidFill>
                                <a:latin typeface="Cambria Math" panose="02040503050406030204" pitchFamily="18" charset="0"/>
                              </a:rPr>
                              <m:t>𝟐𝟓</m:t>
                            </m:r>
                          </m:e>
                          <m:e>
                            <m:r>
                              <a:rPr lang="en-US" sz="3600" b="1" i="1" smtClean="0">
                                <a:solidFill>
                                  <a:srgbClr val="7030A0"/>
                                </a:solidFill>
                                <a:latin typeface="Cambria Math" panose="02040503050406030204" pitchFamily="18" charset="0"/>
                              </a:rPr>
                              <m:t>𝟏𝟐</m:t>
                            </m:r>
                          </m:e>
                        </m:eqArr>
                      </m:e>
                    </m:d>
                  </m:oMath>
                </a14:m>
                <a:r>
                  <a:rPr lang="en-US" b="1" dirty="0">
                    <a:solidFill>
                      <a:srgbClr val="7030A0"/>
                    </a:solidFill>
                    <a:latin typeface="Centaur" panose="02030504050205020304" pitchFamily="18" charset="0"/>
                  </a:rPr>
                  <a:t> </a:t>
                </a:r>
                <a:r>
                  <a:rPr lang="en-US" sz="3600" b="1" dirty="0">
                    <a:solidFill>
                      <a:srgbClr val="FF0000"/>
                    </a:solidFill>
                    <a:latin typeface="Centaur" panose="02030504050205020304" pitchFamily="18" charset="0"/>
                  </a:rPr>
                  <a:t>: both are the same value</a:t>
                </a:r>
                <a:endParaRPr lang="en-US" b="1" dirty="0">
                  <a:solidFill>
                    <a:srgbClr val="FF0000"/>
                  </a:solidFill>
                  <a:latin typeface="Centaur" panose="020305040502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459045" y="4125941"/>
                <a:ext cx="7697833" cy="1027397"/>
              </a:xfrm>
              <a:prstGeom prst="rect">
                <a:avLst/>
              </a:prstGeom>
              <a:blipFill rotWithShape="0">
                <a:blip r:embed="rId3"/>
                <a:stretch>
                  <a:fillRect b="-5952"/>
                </a:stretch>
              </a:blipFill>
            </p:spPr>
            <p:txBody>
              <a:bodyPr/>
              <a:lstStyle/>
              <a:p>
                <a:r>
                  <a:rPr lang="en-US">
                    <a:noFill/>
                  </a:rPr>
                  <a:t> </a:t>
                </a:r>
              </a:p>
            </p:txBody>
          </p:sp>
        </mc:Fallback>
      </mc:AlternateContent>
    </p:spTree>
    <p:extLst>
      <p:ext uri="{BB962C8B-B14F-4D97-AF65-F5344CB8AC3E}">
        <p14:creationId xmlns:p14="http://schemas.microsoft.com/office/powerpoint/2010/main" val="125801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690688"/>
            <a:ext cx="10068895" cy="640388"/>
          </a:xfrm>
          <a:prstGeom prst="rect">
            <a:avLst/>
          </a:prstGeom>
        </p:spPr>
      </p:pic>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5" name="Rectangle 4"/>
              <p:cNvSpPr/>
              <p:nvPr/>
            </p:nvSpPr>
            <p:spPr>
              <a:xfrm>
                <a:off x="1459046" y="4125941"/>
                <a:ext cx="6809743" cy="1027397"/>
              </a:xfrm>
              <a:prstGeom prst="rect">
                <a:avLst/>
              </a:prstGeom>
            </p:spPr>
            <p:txBody>
              <a:bodyPr wrap="square">
                <a:spAutoFit/>
              </a:bodyPr>
              <a:lstStyle/>
              <a:p>
                <a:r>
                  <a:rPr lang="en-US" sz="3600" b="1" dirty="0">
                    <a:solidFill>
                      <a:srgbClr val="FF0000"/>
                    </a:solidFill>
                  </a:rPr>
                  <a:t>Coefficient: </a:t>
                </a:r>
                <a14:m>
                  <m:oMath xmlns:m="http://schemas.openxmlformats.org/officeDocument/2006/math">
                    <m:d>
                      <m:dPr>
                        <m:ctrlPr>
                          <a:rPr lang="en-US" sz="3600" b="1" i="1" smtClean="0">
                            <a:solidFill>
                              <a:srgbClr val="FF0000"/>
                            </a:solidFill>
                            <a:latin typeface="Cambria Math" panose="02040503050406030204" pitchFamily="18" charset="0"/>
                          </a:rPr>
                        </m:ctrlPr>
                      </m:dPr>
                      <m:e>
                        <m:eqArr>
                          <m:eqArrPr>
                            <m:ctrlPr>
                              <a:rPr lang="en-US" sz="3600" b="1" i="1" smtClean="0">
                                <a:solidFill>
                                  <a:srgbClr val="FF0000"/>
                                </a:solidFill>
                                <a:latin typeface="Cambria Math" panose="02040503050406030204" pitchFamily="18" charset="0"/>
                              </a:rPr>
                            </m:ctrlPr>
                          </m:eqArrPr>
                          <m:e>
                            <m:r>
                              <a:rPr lang="en-US" sz="3600" b="1" i="1" smtClean="0">
                                <a:solidFill>
                                  <a:srgbClr val="FF0000"/>
                                </a:solidFill>
                                <a:latin typeface="Cambria Math" panose="02040503050406030204" pitchFamily="18" charset="0"/>
                              </a:rPr>
                              <m:t>𝟐𝟓</m:t>
                            </m:r>
                          </m:e>
                          <m:e>
                            <m:r>
                              <a:rPr lang="en-US" sz="3600" b="1" i="1" smtClean="0">
                                <a:solidFill>
                                  <a:srgbClr val="FF0000"/>
                                </a:solidFill>
                                <a:latin typeface="Cambria Math" panose="02040503050406030204" pitchFamily="18" charset="0"/>
                              </a:rPr>
                              <m:t>𝟏𝟑</m:t>
                            </m:r>
                          </m:e>
                        </m:eqArr>
                      </m:e>
                    </m:d>
                    <m:sSup>
                      <m:sSupPr>
                        <m:ctrlPr>
                          <a:rPr lang="en-US" sz="3600" b="1" i="1" smtClean="0">
                            <a:solidFill>
                              <a:srgbClr val="FF0000"/>
                            </a:solidFill>
                            <a:latin typeface="Cambria Math" panose="02040503050406030204" pitchFamily="18" charset="0"/>
                          </a:rPr>
                        </m:ctrlPr>
                      </m:sSupPr>
                      <m:e>
                        <m:r>
                          <a:rPr lang="en-US" sz="3600" b="1" i="1" smtClean="0">
                            <a:solidFill>
                              <a:srgbClr val="FF0000"/>
                            </a:solidFill>
                            <a:latin typeface="Cambria Math" panose="02040503050406030204" pitchFamily="18" charset="0"/>
                          </a:rPr>
                          <m:t>𝟐</m:t>
                        </m:r>
                      </m:e>
                      <m:sup>
                        <m:r>
                          <a:rPr lang="en-US" sz="3600" b="1" i="1" smtClean="0">
                            <a:solidFill>
                              <a:srgbClr val="FF0000"/>
                            </a:solidFill>
                            <a:latin typeface="Cambria Math" panose="02040503050406030204" pitchFamily="18" charset="0"/>
                          </a:rPr>
                          <m:t>𝟏𝟐</m:t>
                        </m:r>
                      </m:sup>
                    </m:sSup>
                    <m:sSup>
                      <m:sSupPr>
                        <m:ctrlPr>
                          <a:rPr lang="en-US" sz="3600" b="1" i="1" smtClean="0">
                            <a:solidFill>
                              <a:srgbClr val="FF0000"/>
                            </a:solidFill>
                            <a:latin typeface="Cambria Math" panose="02040503050406030204" pitchFamily="18" charset="0"/>
                          </a:rPr>
                        </m:ctrlPr>
                      </m:sSupPr>
                      <m:e>
                        <m:d>
                          <m:dPr>
                            <m:ctrlPr>
                              <a:rPr lang="en-US" sz="3600" b="1" i="1" smtClean="0">
                                <a:solidFill>
                                  <a:srgbClr val="FF0000"/>
                                </a:solidFill>
                                <a:latin typeface="Cambria Math" panose="02040503050406030204" pitchFamily="18" charset="0"/>
                              </a:rPr>
                            </m:ctrlPr>
                          </m:dPr>
                          <m:e>
                            <m:r>
                              <a:rPr lang="en-US" sz="3600" b="1" i="1" smtClean="0">
                                <a:solidFill>
                                  <a:srgbClr val="FF0000"/>
                                </a:solidFill>
                                <a:latin typeface="Cambria Math" panose="02040503050406030204" pitchFamily="18" charset="0"/>
                              </a:rPr>
                              <m:t>−</m:t>
                            </m:r>
                            <m:r>
                              <a:rPr lang="en-US" sz="3600" b="1" i="1" smtClean="0">
                                <a:solidFill>
                                  <a:srgbClr val="FF0000"/>
                                </a:solidFill>
                                <a:latin typeface="Cambria Math" panose="02040503050406030204" pitchFamily="18" charset="0"/>
                              </a:rPr>
                              <m:t>𝟑</m:t>
                            </m:r>
                          </m:e>
                        </m:d>
                      </m:e>
                      <m:sup>
                        <m:r>
                          <a:rPr lang="en-US" sz="3600" b="1" i="1" smtClean="0">
                            <a:solidFill>
                              <a:srgbClr val="FF0000"/>
                            </a:solidFill>
                            <a:latin typeface="Cambria Math" panose="02040503050406030204" pitchFamily="18" charset="0"/>
                          </a:rPr>
                          <m:t>𝟏𝟑</m:t>
                        </m:r>
                      </m:sup>
                    </m:sSup>
                  </m:oMath>
                </a14:m>
                <a:endParaRPr lang="en-US" b="1" dirty="0">
                  <a:solidFill>
                    <a:srgbClr val="FF0000"/>
                  </a:solidFill>
                  <a:latin typeface="Centaur" panose="020305040502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59046" y="4125941"/>
                <a:ext cx="6809743" cy="1027397"/>
              </a:xfrm>
              <a:prstGeom prst="rect">
                <a:avLst/>
              </a:prstGeom>
              <a:blipFill rotWithShape="0">
                <a:blip r:embed="rId3"/>
                <a:stretch>
                  <a:fillRect l="-2686"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37754" y="2732059"/>
                <a:ext cx="11116491" cy="923523"/>
              </a:xfrm>
              <a:prstGeom prst="rect">
                <a:avLst/>
              </a:prstGeom>
            </p:spPr>
            <p:txBody>
              <a:bodyPr wrap="square">
                <a:spAutoFit/>
              </a:bodyPr>
              <a:lstStyle/>
              <a:p>
                <a:r>
                  <a:rPr lang="en-US" sz="3200" b="1" dirty="0">
                    <a:solidFill>
                      <a:srgbClr val="7030A0"/>
                    </a:solidFill>
                  </a:rPr>
                  <a:t>The term is: </a:t>
                </a:r>
                <a14:m>
                  <m:oMath xmlns:m="http://schemas.openxmlformats.org/officeDocument/2006/math">
                    <m:d>
                      <m:dPr>
                        <m:ctrlPr>
                          <a:rPr lang="en-US" sz="3200" b="1" i="1" smtClean="0">
                            <a:solidFill>
                              <a:srgbClr val="7030A0"/>
                            </a:solidFill>
                            <a:latin typeface="Cambria Math" panose="02040503050406030204" pitchFamily="18" charset="0"/>
                          </a:rPr>
                        </m:ctrlPr>
                      </m:dPr>
                      <m:e>
                        <m:eqArr>
                          <m:eqArrPr>
                            <m:ctrlPr>
                              <a:rPr lang="en-US" sz="3200" b="1" i="1" smtClean="0">
                                <a:solidFill>
                                  <a:srgbClr val="7030A0"/>
                                </a:solidFill>
                                <a:latin typeface="Cambria Math" panose="02040503050406030204" pitchFamily="18" charset="0"/>
                              </a:rPr>
                            </m:ctrlPr>
                          </m:eqArrPr>
                          <m:e>
                            <m:r>
                              <a:rPr lang="en-US" sz="3200" b="1" i="1" smtClean="0">
                                <a:solidFill>
                                  <a:srgbClr val="7030A0"/>
                                </a:solidFill>
                                <a:latin typeface="Cambria Math" panose="02040503050406030204" pitchFamily="18" charset="0"/>
                              </a:rPr>
                              <m:t>𝟐𝟓</m:t>
                            </m:r>
                          </m:e>
                          <m:e>
                            <m:r>
                              <a:rPr lang="en-US" sz="3200" b="1" i="1" smtClean="0">
                                <a:solidFill>
                                  <a:srgbClr val="7030A0"/>
                                </a:solidFill>
                                <a:latin typeface="Cambria Math" panose="02040503050406030204" pitchFamily="18" charset="0"/>
                              </a:rPr>
                              <m:t>𝟏𝟑</m:t>
                            </m:r>
                          </m:e>
                        </m:eqArr>
                      </m:e>
                    </m:d>
                    <m:sSup>
                      <m:sSupPr>
                        <m:ctrlPr>
                          <a:rPr lang="en-US" sz="3200" b="1" i="1" smtClean="0">
                            <a:solidFill>
                              <a:srgbClr val="7030A0"/>
                            </a:solidFill>
                            <a:latin typeface="Cambria Math" panose="02040503050406030204" pitchFamily="18" charset="0"/>
                          </a:rPr>
                        </m:ctrlPr>
                      </m:sSupPr>
                      <m:e>
                        <m:r>
                          <a:rPr lang="en-US" sz="3200" b="1" i="1" smtClean="0">
                            <a:solidFill>
                              <a:srgbClr val="7030A0"/>
                            </a:solidFill>
                            <a:latin typeface="Cambria Math" panose="02040503050406030204" pitchFamily="18" charset="0"/>
                          </a:rPr>
                          <m:t>(</m:t>
                        </m:r>
                        <m:r>
                          <a:rPr lang="en-US" sz="3200" b="1" i="1" smtClean="0">
                            <a:solidFill>
                              <a:srgbClr val="7030A0"/>
                            </a:solidFill>
                            <a:latin typeface="Cambria Math" panose="02040503050406030204" pitchFamily="18" charset="0"/>
                          </a:rPr>
                          <m:t>𝟐</m:t>
                        </m:r>
                        <m:r>
                          <a:rPr lang="en-US" sz="3200" b="1" i="1" smtClean="0">
                            <a:solidFill>
                              <a:srgbClr val="7030A0"/>
                            </a:solidFill>
                            <a:latin typeface="Cambria Math" panose="02040503050406030204" pitchFamily="18" charset="0"/>
                          </a:rPr>
                          <m:t>𝒙</m:t>
                        </m:r>
                        <m:r>
                          <a:rPr lang="en-US" sz="3200" b="1" i="1" smtClean="0">
                            <a:solidFill>
                              <a:srgbClr val="7030A0"/>
                            </a:solidFill>
                            <a:latin typeface="Cambria Math" panose="02040503050406030204" pitchFamily="18" charset="0"/>
                          </a:rPr>
                          <m:t>)</m:t>
                        </m:r>
                      </m:e>
                      <m:sup>
                        <m:r>
                          <a:rPr lang="en-US" sz="3200" b="1" i="1" smtClean="0">
                            <a:solidFill>
                              <a:srgbClr val="7030A0"/>
                            </a:solidFill>
                            <a:latin typeface="Cambria Math" panose="02040503050406030204" pitchFamily="18" charset="0"/>
                          </a:rPr>
                          <m:t>𝟏𝟐</m:t>
                        </m:r>
                      </m:sup>
                    </m:sSup>
                    <m:sSup>
                      <m:sSupPr>
                        <m:ctrlPr>
                          <a:rPr lang="en-US" sz="3200" b="1" i="1" smtClean="0">
                            <a:solidFill>
                              <a:srgbClr val="7030A0"/>
                            </a:solidFill>
                            <a:latin typeface="Cambria Math" panose="02040503050406030204" pitchFamily="18" charset="0"/>
                          </a:rPr>
                        </m:ctrlPr>
                      </m:sSupPr>
                      <m:e>
                        <m:d>
                          <m:dPr>
                            <m:ctrlPr>
                              <a:rPr lang="en-US" sz="3200" b="1" i="1" smtClean="0">
                                <a:solidFill>
                                  <a:srgbClr val="7030A0"/>
                                </a:solidFill>
                                <a:latin typeface="Cambria Math" panose="02040503050406030204" pitchFamily="18" charset="0"/>
                              </a:rPr>
                            </m:ctrlPr>
                          </m:dPr>
                          <m:e>
                            <m:r>
                              <a:rPr lang="en-US" sz="3200" b="1" i="1" smtClean="0">
                                <a:solidFill>
                                  <a:srgbClr val="7030A0"/>
                                </a:solidFill>
                                <a:latin typeface="Cambria Math" panose="02040503050406030204" pitchFamily="18" charset="0"/>
                              </a:rPr>
                              <m:t>−</m:t>
                            </m:r>
                            <m:r>
                              <a:rPr lang="en-US" sz="3200" b="1" i="1" smtClean="0">
                                <a:solidFill>
                                  <a:srgbClr val="7030A0"/>
                                </a:solidFill>
                                <a:latin typeface="Cambria Math" panose="02040503050406030204" pitchFamily="18" charset="0"/>
                              </a:rPr>
                              <m:t>𝟑</m:t>
                            </m:r>
                            <m:r>
                              <a:rPr lang="en-US" sz="3200" b="1" i="1" smtClean="0">
                                <a:solidFill>
                                  <a:srgbClr val="7030A0"/>
                                </a:solidFill>
                                <a:latin typeface="Cambria Math" panose="02040503050406030204" pitchFamily="18" charset="0"/>
                              </a:rPr>
                              <m:t>𝒚</m:t>
                            </m:r>
                          </m:e>
                        </m:d>
                      </m:e>
                      <m:sup>
                        <m:r>
                          <a:rPr lang="en-US" sz="3200" b="1" i="1" smtClean="0">
                            <a:solidFill>
                              <a:srgbClr val="7030A0"/>
                            </a:solidFill>
                            <a:latin typeface="Cambria Math" panose="02040503050406030204" pitchFamily="18" charset="0"/>
                          </a:rPr>
                          <m:t>𝟏𝟑</m:t>
                        </m:r>
                      </m:sup>
                    </m:sSup>
                    <m:r>
                      <a:rPr lang="en-US" sz="3200" b="1" i="1" smtClean="0">
                        <a:solidFill>
                          <a:srgbClr val="7030A0"/>
                        </a:solidFill>
                        <a:latin typeface="Cambria Math" panose="02040503050406030204" pitchFamily="18" charset="0"/>
                      </a:rPr>
                      <m:t>=</m:t>
                    </m:r>
                    <m:d>
                      <m:dPr>
                        <m:ctrlPr>
                          <a:rPr lang="en-US" sz="3200" b="1" i="1" smtClean="0">
                            <a:solidFill>
                              <a:srgbClr val="7030A0"/>
                            </a:solidFill>
                            <a:latin typeface="Cambria Math" panose="02040503050406030204" pitchFamily="18" charset="0"/>
                          </a:rPr>
                        </m:ctrlPr>
                      </m:dPr>
                      <m:e>
                        <m:eqArr>
                          <m:eqArrPr>
                            <m:ctrlPr>
                              <a:rPr lang="en-US" sz="3200" b="1" i="1" smtClean="0">
                                <a:solidFill>
                                  <a:srgbClr val="7030A0"/>
                                </a:solidFill>
                                <a:latin typeface="Cambria Math" panose="02040503050406030204" pitchFamily="18" charset="0"/>
                              </a:rPr>
                            </m:ctrlPr>
                          </m:eqArrPr>
                          <m:e>
                            <m:r>
                              <a:rPr lang="en-US" sz="3200" b="1" i="1" smtClean="0">
                                <a:solidFill>
                                  <a:srgbClr val="7030A0"/>
                                </a:solidFill>
                                <a:latin typeface="Cambria Math" panose="02040503050406030204" pitchFamily="18" charset="0"/>
                              </a:rPr>
                              <m:t>𝟐𝟓</m:t>
                            </m:r>
                          </m:e>
                          <m:e>
                            <m:r>
                              <a:rPr lang="en-US" sz="3200" b="1" i="1" smtClean="0">
                                <a:solidFill>
                                  <a:srgbClr val="7030A0"/>
                                </a:solidFill>
                                <a:latin typeface="Cambria Math" panose="02040503050406030204" pitchFamily="18" charset="0"/>
                              </a:rPr>
                              <m:t>𝟏𝟑</m:t>
                            </m:r>
                          </m:e>
                        </m:eqArr>
                      </m:e>
                    </m:d>
                    <m:sSup>
                      <m:sSupPr>
                        <m:ctrlPr>
                          <a:rPr lang="en-US" sz="3200" b="1" i="1" smtClean="0">
                            <a:solidFill>
                              <a:srgbClr val="7030A0"/>
                            </a:solidFill>
                            <a:latin typeface="Cambria Math" panose="02040503050406030204" pitchFamily="18" charset="0"/>
                          </a:rPr>
                        </m:ctrlPr>
                      </m:sSupPr>
                      <m:e>
                        <m:r>
                          <a:rPr lang="en-US" sz="3200" b="1" i="1" smtClean="0">
                            <a:solidFill>
                              <a:srgbClr val="7030A0"/>
                            </a:solidFill>
                            <a:latin typeface="Cambria Math" panose="02040503050406030204" pitchFamily="18" charset="0"/>
                          </a:rPr>
                          <m:t>𝟐</m:t>
                        </m:r>
                      </m:e>
                      <m:sup>
                        <m:r>
                          <a:rPr lang="en-US" sz="3200" b="1" i="1" smtClean="0">
                            <a:solidFill>
                              <a:srgbClr val="7030A0"/>
                            </a:solidFill>
                            <a:latin typeface="Cambria Math" panose="02040503050406030204" pitchFamily="18" charset="0"/>
                          </a:rPr>
                          <m:t>𝟏𝟐</m:t>
                        </m:r>
                      </m:sup>
                    </m:sSup>
                    <m:sSup>
                      <m:sSupPr>
                        <m:ctrlPr>
                          <a:rPr lang="en-US" sz="3200" b="1" i="1" smtClean="0">
                            <a:solidFill>
                              <a:srgbClr val="7030A0"/>
                            </a:solidFill>
                            <a:latin typeface="Cambria Math" panose="02040503050406030204" pitchFamily="18" charset="0"/>
                          </a:rPr>
                        </m:ctrlPr>
                      </m:sSupPr>
                      <m:e>
                        <m:d>
                          <m:dPr>
                            <m:ctrlPr>
                              <a:rPr lang="en-US" sz="3200" b="1" i="1" smtClean="0">
                                <a:solidFill>
                                  <a:srgbClr val="7030A0"/>
                                </a:solidFill>
                                <a:latin typeface="Cambria Math" panose="02040503050406030204" pitchFamily="18" charset="0"/>
                              </a:rPr>
                            </m:ctrlPr>
                          </m:dPr>
                          <m:e>
                            <m:r>
                              <a:rPr lang="en-US" sz="3200" b="1" i="1" smtClean="0">
                                <a:solidFill>
                                  <a:srgbClr val="7030A0"/>
                                </a:solidFill>
                                <a:latin typeface="Cambria Math" panose="02040503050406030204" pitchFamily="18" charset="0"/>
                              </a:rPr>
                              <m:t>−</m:t>
                            </m:r>
                            <m:r>
                              <a:rPr lang="en-US" sz="3200" b="1" i="1" smtClean="0">
                                <a:solidFill>
                                  <a:srgbClr val="7030A0"/>
                                </a:solidFill>
                                <a:latin typeface="Cambria Math" panose="02040503050406030204" pitchFamily="18" charset="0"/>
                              </a:rPr>
                              <m:t>𝟑</m:t>
                            </m:r>
                          </m:e>
                        </m:d>
                      </m:e>
                      <m:sup>
                        <m:r>
                          <a:rPr lang="en-US" sz="3200" b="1" i="1" smtClean="0">
                            <a:solidFill>
                              <a:srgbClr val="7030A0"/>
                            </a:solidFill>
                            <a:latin typeface="Cambria Math" panose="02040503050406030204" pitchFamily="18" charset="0"/>
                          </a:rPr>
                          <m:t>𝟏𝟑</m:t>
                        </m:r>
                      </m:sup>
                    </m:sSup>
                    <m:sSup>
                      <m:sSupPr>
                        <m:ctrlPr>
                          <a:rPr lang="en-US" sz="3200" b="1" i="1" smtClean="0">
                            <a:solidFill>
                              <a:srgbClr val="7030A0"/>
                            </a:solidFill>
                            <a:latin typeface="Cambria Math" panose="02040503050406030204" pitchFamily="18" charset="0"/>
                          </a:rPr>
                        </m:ctrlPr>
                      </m:sSupPr>
                      <m:e>
                        <m:r>
                          <a:rPr lang="en-US" sz="3200" b="1" i="1" smtClean="0">
                            <a:solidFill>
                              <a:srgbClr val="7030A0"/>
                            </a:solidFill>
                            <a:latin typeface="Cambria Math" panose="02040503050406030204" pitchFamily="18" charset="0"/>
                          </a:rPr>
                          <m:t>𝒙</m:t>
                        </m:r>
                      </m:e>
                      <m:sup>
                        <m:r>
                          <a:rPr lang="en-US" sz="3200" b="1" i="1" smtClean="0">
                            <a:solidFill>
                              <a:srgbClr val="7030A0"/>
                            </a:solidFill>
                            <a:latin typeface="Cambria Math" panose="02040503050406030204" pitchFamily="18" charset="0"/>
                          </a:rPr>
                          <m:t>𝟏𝟐</m:t>
                        </m:r>
                      </m:sup>
                    </m:sSup>
                    <m:sSup>
                      <m:sSupPr>
                        <m:ctrlPr>
                          <a:rPr lang="en-US" sz="3200" b="1" i="1" smtClean="0">
                            <a:solidFill>
                              <a:srgbClr val="7030A0"/>
                            </a:solidFill>
                            <a:latin typeface="Cambria Math" panose="02040503050406030204" pitchFamily="18" charset="0"/>
                          </a:rPr>
                        </m:ctrlPr>
                      </m:sSupPr>
                      <m:e>
                        <m:r>
                          <a:rPr lang="en-US" sz="3200" b="1" i="1" smtClean="0">
                            <a:solidFill>
                              <a:srgbClr val="7030A0"/>
                            </a:solidFill>
                            <a:latin typeface="Cambria Math" panose="02040503050406030204" pitchFamily="18" charset="0"/>
                          </a:rPr>
                          <m:t>𝒚</m:t>
                        </m:r>
                      </m:e>
                      <m:sup>
                        <m:r>
                          <a:rPr lang="en-US" sz="3200" b="1" i="1" smtClean="0">
                            <a:solidFill>
                              <a:srgbClr val="7030A0"/>
                            </a:solidFill>
                            <a:latin typeface="Cambria Math" panose="02040503050406030204" pitchFamily="18" charset="0"/>
                          </a:rPr>
                          <m:t>𝟏𝟑</m:t>
                        </m:r>
                      </m:sup>
                    </m:sSup>
                  </m:oMath>
                </a14:m>
                <a:endParaRPr lang="en-US" sz="1600" b="1" dirty="0">
                  <a:solidFill>
                    <a:srgbClr val="7030A0"/>
                  </a:solidFill>
                  <a:latin typeface="Centaur" panose="020305040502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37754" y="2732059"/>
                <a:ext cx="11116491" cy="923523"/>
              </a:xfrm>
              <a:prstGeom prst="rect">
                <a:avLst/>
              </a:prstGeom>
              <a:blipFill>
                <a:blip r:embed="rId4"/>
                <a:stretch>
                  <a:fillRect l="-1371" b="-3289"/>
                </a:stretch>
              </a:blipFill>
            </p:spPr>
            <p:txBody>
              <a:bodyPr/>
              <a:lstStyle/>
              <a:p>
                <a:r>
                  <a:rPr lang="en-PK">
                    <a:noFill/>
                  </a:rPr>
                  <a:t> </a:t>
                </a:r>
              </a:p>
            </p:txBody>
          </p:sp>
        </mc:Fallback>
      </mc:AlternateContent>
    </p:spTree>
    <p:extLst>
      <p:ext uri="{BB962C8B-B14F-4D97-AF65-F5344CB8AC3E}">
        <p14:creationId xmlns:p14="http://schemas.microsoft.com/office/powerpoint/2010/main" val="42107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
        <p:nvSpPr>
          <p:cNvPr id="3" name="Content Placeholder 2"/>
          <p:cNvSpPr>
            <a:spLocks noGrp="1"/>
          </p:cNvSpPr>
          <p:nvPr>
            <p:ph idx="1"/>
          </p:nvPr>
        </p:nvSpPr>
        <p:spPr>
          <a:xfrm>
            <a:off x="310166" y="1426379"/>
            <a:ext cx="11486881" cy="4871389"/>
          </a:xfrm>
        </p:spPr>
        <p:txBody>
          <a:bodyPr/>
          <a:lstStyle/>
          <a:p>
            <a:pPr marL="0" indent="0">
              <a:buNone/>
            </a:pPr>
            <a:r>
              <a:rPr lang="en-US" sz="3200" b="1" u="sng" dirty="0">
                <a:solidFill>
                  <a:schemeClr val="accent6">
                    <a:lumMod val="50000"/>
                  </a:schemeClr>
                </a:solidFill>
                <a:latin typeface="Centaur" panose="02030504050205020304" pitchFamily="18" charset="0"/>
              </a:rPr>
              <a:t>Counting possible passwords</a:t>
            </a:r>
            <a:endParaRPr lang="en-US" sz="3200" b="1" dirty="0">
              <a:solidFill>
                <a:schemeClr val="accent6">
                  <a:lumMod val="50000"/>
                </a:schemeClr>
              </a:solidFill>
              <a:latin typeface="Centaur" panose="02030504050205020304" pitchFamily="18" charset="0"/>
            </a:endParaRPr>
          </a:p>
          <a:p>
            <a:r>
              <a:rPr lang="en-US" dirty="0">
                <a:solidFill>
                  <a:schemeClr val="accent5">
                    <a:lumMod val="50000"/>
                  </a:schemeClr>
                </a:solidFill>
                <a:latin typeface="Centaur" panose="02030504050205020304" pitchFamily="18" charset="0"/>
              </a:rPr>
              <a:t>Each user on a computer system has a password, which is six characters long, where each character is an uppercase letter or a digit. </a:t>
            </a:r>
            <a:r>
              <a:rPr lang="en-US" strike="sngStrike" dirty="0">
                <a:solidFill>
                  <a:schemeClr val="accent5">
                    <a:lumMod val="50000"/>
                  </a:schemeClr>
                </a:solidFill>
                <a:latin typeface="Centaur" panose="02030504050205020304" pitchFamily="18" charset="0"/>
              </a:rPr>
              <a:t>Each password must contain at least one digit. How many possible passwords are there?</a:t>
            </a:r>
          </a:p>
          <a:p>
            <a:endParaRPr lang="en-US" u="sng" dirty="0">
              <a:solidFill>
                <a:schemeClr val="accent5">
                  <a:lumMod val="50000"/>
                </a:schemeClr>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p:spTree>
    <p:extLst>
      <p:ext uri="{BB962C8B-B14F-4D97-AF65-F5344CB8AC3E}">
        <p14:creationId xmlns:p14="http://schemas.microsoft.com/office/powerpoint/2010/main" val="2042082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24571" y="214714"/>
            <a:ext cx="5142857" cy="6428571"/>
          </a:xfrm>
          <a:prstGeom prst="rect">
            <a:avLst/>
          </a:prstGeom>
        </p:spPr>
      </p:pic>
    </p:spTree>
    <p:extLst>
      <p:ext uri="{BB962C8B-B14F-4D97-AF65-F5344CB8AC3E}">
        <p14:creationId xmlns:p14="http://schemas.microsoft.com/office/powerpoint/2010/main" val="28254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nodeType="clickEffect">
                                  <p:stCondLst>
                                    <p:cond delay="0"/>
                                  </p:stCondLst>
                                  <p:childTnLst>
                                    <p:animClr clrSpc="rgb" dir="cw">
                                      <p:cBhvr override="childStyle">
                                        <p:cTn id="11" dur="250" autoRev="1" fill="remove"/>
                                        <p:tgtEl>
                                          <p:spTgt spid="6"/>
                                        </p:tgtEl>
                                        <p:attrNameLst>
                                          <p:attrName>style.color</p:attrName>
                                        </p:attrNameLst>
                                      </p:cBhvr>
                                      <p:to>
                                        <a:schemeClr val="bg1"/>
                                      </p:to>
                                    </p:animClr>
                                    <p:animClr clrSpc="rgb" dir="cw">
                                      <p:cBhvr>
                                        <p:cTn id="12" dur="250" autoRev="1" fill="remove"/>
                                        <p:tgtEl>
                                          <p:spTgt spid="6"/>
                                        </p:tgtEl>
                                        <p:attrNameLst>
                                          <p:attrName>fillcolor</p:attrName>
                                        </p:attrNameLst>
                                      </p:cBhvr>
                                      <p:to>
                                        <a:schemeClr val="bg1"/>
                                      </p:to>
                                    </p:animClr>
                                    <p:set>
                                      <p:cBhvr>
                                        <p:cTn id="13" dur="250" autoRev="1" fill="remove"/>
                                        <p:tgtEl>
                                          <p:spTgt spid="6"/>
                                        </p:tgtEl>
                                        <p:attrNameLst>
                                          <p:attrName>fill.type</p:attrName>
                                        </p:attrNameLst>
                                      </p:cBhvr>
                                      <p:to>
                                        <p:strVal val="solid"/>
                                      </p:to>
                                    </p:set>
                                    <p:set>
                                      <p:cBhvr>
                                        <p:cTn id="14"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lstStyle/>
              <a:p>
                <a:pPr marL="0" indent="0">
                  <a:buNone/>
                </a:pPr>
                <a:r>
                  <a:rPr lang="en-US" sz="3200" b="1" u="sng" dirty="0">
                    <a:solidFill>
                      <a:schemeClr val="accent6">
                        <a:lumMod val="50000"/>
                      </a:schemeClr>
                    </a:solidFill>
                    <a:latin typeface="Centaur" panose="02030504050205020304" pitchFamily="18" charset="0"/>
                  </a:rPr>
                  <a:t>Counting possible passwords</a:t>
                </a:r>
                <a:endParaRPr lang="en-US" sz="3200" b="1" dirty="0">
                  <a:solidFill>
                    <a:schemeClr val="accent6">
                      <a:lumMod val="50000"/>
                    </a:schemeClr>
                  </a:solidFill>
                  <a:latin typeface="Centaur" panose="02030504050205020304" pitchFamily="18" charset="0"/>
                </a:endParaRPr>
              </a:p>
              <a:p>
                <a:r>
                  <a:rPr lang="en-US" dirty="0">
                    <a:solidFill>
                      <a:schemeClr val="accent5">
                        <a:lumMod val="50000"/>
                      </a:schemeClr>
                    </a:solidFill>
                    <a:latin typeface="Centaur" panose="02030504050205020304" pitchFamily="18" charset="0"/>
                  </a:rPr>
                  <a:t>Each user on a computer system has a password, which is six characters long, where each character is an uppercase letter or a digit. Each password must contain at least one digit. How many possible passwords are there?</a:t>
                </a:r>
              </a:p>
              <a:p>
                <a:endParaRPr lang="en-US" u="sng" dirty="0">
                  <a:solidFill>
                    <a:schemeClr val="accent5">
                      <a:lumMod val="50000"/>
                    </a:schemeClr>
                  </a:solidFill>
                  <a:latin typeface="Centaur" panose="02030504050205020304" pitchFamily="18" charset="0"/>
                </a:endParaRPr>
              </a:p>
              <a:p>
                <a:r>
                  <a:rPr lang="en-US" dirty="0">
                    <a:solidFill>
                      <a:srgbClr val="C00000"/>
                    </a:solidFill>
                    <a:latin typeface="Centaur" panose="02030504050205020304" pitchFamily="18" charset="0"/>
                  </a:rPr>
                  <a:t>Possible passwords without any constraint = </a:t>
                </a:r>
                <a14:m>
                  <m:oMath xmlns:m="http://schemas.openxmlformats.org/officeDocument/2006/math">
                    <m:sSup>
                      <m:sSupPr>
                        <m:ctrlPr>
                          <a:rPr lang="en-US" i="1" dirty="0" smtClean="0">
                            <a:solidFill>
                              <a:srgbClr val="C00000"/>
                            </a:solidFill>
                            <a:latin typeface="Cambria Math" panose="02040503050406030204" pitchFamily="18" charset="0"/>
                          </a:rPr>
                        </m:ctrlPr>
                      </m:sSupPr>
                      <m:e>
                        <m:r>
                          <a:rPr lang="en-US" i="1" dirty="0" smtClean="0">
                            <a:solidFill>
                              <a:srgbClr val="C00000"/>
                            </a:solidFill>
                            <a:latin typeface="Cambria Math" panose="02040503050406030204" pitchFamily="18" charset="0"/>
                          </a:rPr>
                          <m:t>36</m:t>
                        </m:r>
                      </m:e>
                      <m:sup>
                        <m:r>
                          <a:rPr lang="en-US" i="1" dirty="0" smtClean="0">
                            <a:solidFill>
                              <a:srgbClr val="C00000"/>
                            </a:solidFill>
                            <a:latin typeface="Cambria Math" panose="02040503050406030204" pitchFamily="18" charset="0"/>
                          </a:rPr>
                          <m:t>6</m:t>
                        </m:r>
                      </m:sup>
                    </m:sSup>
                  </m:oMath>
                </a14:m>
                <a:endParaRPr lang="en-US" dirty="0">
                  <a:solidFill>
                    <a:srgbClr val="C00000"/>
                  </a:solidFill>
                  <a:latin typeface="Centaur" panose="02030504050205020304" pitchFamily="18" charset="0"/>
                </a:endParaRPr>
              </a:p>
              <a:p>
                <a:r>
                  <a:rPr lang="en-US" dirty="0">
                    <a:solidFill>
                      <a:srgbClr val="C00000"/>
                    </a:solidFill>
                    <a:latin typeface="Centaur" panose="02030504050205020304" pitchFamily="18" charset="0"/>
                  </a:rPr>
                  <a:t>Illegal password: only have Alphabets … no digits =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26</m:t>
                        </m:r>
                      </m:e>
                      <m:sup>
                        <m:r>
                          <a:rPr lang="en-US" b="0" i="1" smtClean="0">
                            <a:solidFill>
                              <a:srgbClr val="C00000"/>
                            </a:solidFill>
                            <a:latin typeface="Cambria Math" panose="02040503050406030204" pitchFamily="18" charset="0"/>
                          </a:rPr>
                          <m:t>6</m:t>
                        </m:r>
                      </m:sup>
                    </m:sSup>
                  </m:oMath>
                </a14:m>
                <a:endParaRPr lang="en-US" b="0" dirty="0">
                  <a:solidFill>
                    <a:srgbClr val="C00000"/>
                  </a:solidFill>
                  <a:latin typeface="Centaur" panose="02030504050205020304" pitchFamily="18" charset="0"/>
                </a:endParaRPr>
              </a:p>
              <a:p>
                <a:r>
                  <a:rPr lang="en-US" dirty="0">
                    <a:solidFill>
                      <a:srgbClr val="C00000"/>
                    </a:solidFill>
                    <a:latin typeface="Centaur" panose="02030504050205020304" pitchFamily="18" charset="0"/>
                  </a:rPr>
                  <a:t>Total legal passwords = total </a:t>
                </a:r>
                <a:r>
                  <a:rPr lang="en-US" dirty="0" err="1">
                    <a:solidFill>
                      <a:srgbClr val="C00000"/>
                    </a:solidFill>
                    <a:latin typeface="Centaur" panose="02030504050205020304" pitchFamily="18" charset="0"/>
                  </a:rPr>
                  <a:t>pwds</a:t>
                </a:r>
                <a:r>
                  <a:rPr lang="en-US" dirty="0">
                    <a:solidFill>
                      <a:srgbClr val="C00000"/>
                    </a:solidFill>
                    <a:latin typeface="Centaur" panose="02030504050205020304" pitchFamily="18" charset="0"/>
                  </a:rPr>
                  <a:t> – illegal </a:t>
                </a:r>
                <a:r>
                  <a:rPr lang="en-US" dirty="0" err="1">
                    <a:solidFill>
                      <a:srgbClr val="C00000"/>
                    </a:solidFill>
                    <a:latin typeface="Centaur" panose="02030504050205020304" pitchFamily="18" charset="0"/>
                  </a:rPr>
                  <a:t>pwds</a:t>
                </a:r>
                <a:r>
                  <a:rPr lang="en-US" dirty="0">
                    <a:solidFill>
                      <a:srgbClr val="C00000"/>
                    </a:solidFill>
                    <a:latin typeface="Centaur" panose="02030504050205020304" pitchFamily="18" charset="0"/>
                  </a:rPr>
                  <a:t> =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36</m:t>
                        </m:r>
                      </m:e>
                      <m:sup>
                        <m:r>
                          <a:rPr lang="en-US" b="0" i="1" smtClean="0">
                            <a:solidFill>
                              <a:srgbClr val="C00000"/>
                            </a:solidFill>
                            <a:latin typeface="Cambria Math" panose="02040503050406030204" pitchFamily="18" charset="0"/>
                          </a:rPr>
                          <m:t>6</m:t>
                        </m:r>
                      </m:sup>
                    </m:sSup>
                    <m:r>
                      <a:rPr lang="en-US" b="0" i="1" smtClean="0">
                        <a:solidFill>
                          <a:srgbClr val="C00000"/>
                        </a:solidFill>
                        <a:latin typeface="Cambria Math" panose="02040503050406030204" pitchFamily="18" charset="0"/>
                      </a:rPr>
                      <m:t>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26</m:t>
                        </m:r>
                      </m:e>
                      <m:sup>
                        <m:r>
                          <a:rPr lang="en-US" b="0" i="1" smtClean="0">
                            <a:solidFill>
                              <a:srgbClr val="C00000"/>
                            </a:solidFill>
                            <a:latin typeface="Cambria Math" panose="02040503050406030204" pitchFamily="18" charset="0"/>
                          </a:rPr>
                          <m:t>6</m:t>
                        </m:r>
                      </m:sup>
                    </m:sSup>
                  </m:oMath>
                </a14:m>
                <a:endParaRPr lang="en-US" dirty="0">
                  <a:solidFill>
                    <a:srgbClr val="C0000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380" t="-2378"/>
                </a:stretch>
              </a:blipFill>
            </p:spPr>
            <p:txBody>
              <a:bodyPr/>
              <a:lstStyle/>
              <a:p>
                <a:r>
                  <a:rPr lang="en-US">
                    <a:noFill/>
                  </a:rPr>
                  <a:t> </a:t>
                </a:r>
              </a:p>
            </p:txBody>
          </p:sp>
        </mc:Fallback>
      </mc:AlternateContent>
    </p:spTree>
    <p:extLst>
      <p:ext uri="{BB962C8B-B14F-4D97-AF65-F5344CB8AC3E}">
        <p14:creationId xmlns:p14="http://schemas.microsoft.com/office/powerpoint/2010/main" val="50945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1</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solidFill>
                  <a:schemeClr val="accent6">
                    <a:lumMod val="50000"/>
                  </a:schemeClr>
                </a:solidFill>
                <a:latin typeface="Centaur" panose="02030504050205020304" pitchFamily="18" charset="0"/>
              </a:rPr>
              <a:t>Let A = {1,2,3,4,5} and B = {3,4,5,6,7}. </a:t>
            </a:r>
          </a:p>
          <a:p>
            <a:pPr marL="0" indent="0">
              <a:buNone/>
            </a:pPr>
            <a:r>
              <a:rPr lang="en-US" dirty="0">
                <a:solidFill>
                  <a:schemeClr val="accent6">
                    <a:lumMod val="50000"/>
                  </a:schemeClr>
                </a:solidFill>
                <a:latin typeface="Centaur" panose="02030504050205020304" pitchFamily="18" charset="0"/>
              </a:rPr>
              <a:t>|A∪B| = ?</a:t>
            </a:r>
          </a:p>
        </p:txBody>
      </p:sp>
    </p:spTree>
    <p:extLst>
      <p:ext uri="{BB962C8B-B14F-4D97-AF65-F5344CB8AC3E}">
        <p14:creationId xmlns:p14="http://schemas.microsoft.com/office/powerpoint/2010/main" val="3908442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1</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solidFill>
                  <a:schemeClr val="accent6">
                    <a:lumMod val="50000"/>
                  </a:schemeClr>
                </a:solidFill>
                <a:latin typeface="Centaur" panose="02030504050205020304" pitchFamily="18" charset="0"/>
              </a:rPr>
              <a:t>Let A = {1,2,3,4,5} and B = {3,4,5,6,7}. </a:t>
            </a:r>
          </a:p>
          <a:p>
            <a:pPr marL="0" indent="0">
              <a:buNone/>
            </a:pPr>
            <a:r>
              <a:rPr lang="en-US" dirty="0">
                <a:solidFill>
                  <a:schemeClr val="accent6">
                    <a:lumMod val="50000"/>
                  </a:schemeClr>
                </a:solidFill>
                <a:latin typeface="Centaur" panose="02030504050205020304" pitchFamily="18" charset="0"/>
              </a:rPr>
              <a:t>|A∪B| = ?</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dirty="0">
                <a:solidFill>
                  <a:srgbClr val="002060"/>
                </a:solidFill>
                <a:latin typeface="Centaur" panose="02030504050205020304" pitchFamily="18" charset="0"/>
              </a:rPr>
              <a:t>Then A ∪ B = {1,2,3,4,5,6,7}. </a:t>
            </a:r>
          </a:p>
          <a:p>
            <a:pPr marL="0" indent="0">
              <a:buNone/>
            </a:pPr>
            <a:r>
              <a:rPr lang="en-US" dirty="0">
                <a:solidFill>
                  <a:srgbClr val="002060"/>
                </a:solidFill>
                <a:latin typeface="Centaur" panose="02030504050205020304" pitchFamily="18" charset="0"/>
              </a:rPr>
              <a:t>By inspection, |A∪B| = 7, but you can also verify that |A∪B| = 7 = 5 + 5−3 = |A|+|B|−|A∩B|.</a:t>
            </a:r>
          </a:p>
        </p:txBody>
      </p:sp>
    </p:spTree>
    <p:extLst>
      <p:ext uri="{BB962C8B-B14F-4D97-AF65-F5344CB8AC3E}">
        <p14:creationId xmlns:p14="http://schemas.microsoft.com/office/powerpoint/2010/main" val="206031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2</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solidFill>
                  <a:schemeClr val="accent6">
                    <a:lumMod val="50000"/>
                  </a:schemeClr>
                </a:solidFill>
                <a:latin typeface="Centaur" panose="02030504050205020304" pitchFamily="18" charset="0"/>
              </a:rPr>
              <a:t>How many positive integers not bigger than 20 are divisible by either 2 or 3? </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dirty="0">
                <a:solidFill>
                  <a:srgbClr val="FF0000"/>
                </a:solidFill>
                <a:latin typeface="Centaur" panose="02030504050205020304" pitchFamily="18" charset="0"/>
              </a:rPr>
              <a:t>Numbers divisible by 2 = 20/2 = 10</a:t>
            </a:r>
          </a:p>
          <a:p>
            <a:pPr marL="0" indent="0">
              <a:buNone/>
            </a:pPr>
            <a:r>
              <a:rPr lang="en-US" dirty="0">
                <a:solidFill>
                  <a:srgbClr val="FF0000"/>
                </a:solidFill>
                <a:latin typeface="Centaur" panose="02030504050205020304" pitchFamily="18" charset="0"/>
              </a:rPr>
              <a:t>Numbers divisible by 3 = round(20/3) = 6</a:t>
            </a:r>
          </a:p>
          <a:p>
            <a:pPr marL="0" indent="0">
              <a:buNone/>
            </a:pPr>
            <a:r>
              <a:rPr lang="en-US" dirty="0" err="1">
                <a:solidFill>
                  <a:srgbClr val="FF0000"/>
                </a:solidFill>
                <a:latin typeface="Centaur" panose="02030504050205020304" pitchFamily="18" charset="0"/>
              </a:rPr>
              <a:t>Numbes</a:t>
            </a:r>
            <a:r>
              <a:rPr lang="en-US" dirty="0">
                <a:solidFill>
                  <a:srgbClr val="FF0000"/>
                </a:solidFill>
                <a:latin typeface="Centaur" panose="02030504050205020304" pitchFamily="18" charset="0"/>
              </a:rPr>
              <a:t> divisible by both 2 and 3 = 20/(2x3) = 3</a:t>
            </a:r>
          </a:p>
          <a:p>
            <a:pPr marL="0" indent="0">
              <a:buNone/>
            </a:pPr>
            <a:endParaRPr lang="en-US" dirty="0">
              <a:solidFill>
                <a:srgbClr val="FF0000"/>
              </a:solidFill>
              <a:latin typeface="Centaur" panose="02030504050205020304" pitchFamily="18" charset="0"/>
            </a:endParaRPr>
          </a:p>
          <a:p>
            <a:pPr marL="0" indent="0">
              <a:buNone/>
            </a:pPr>
            <a:r>
              <a:rPr lang="en-US" dirty="0">
                <a:solidFill>
                  <a:srgbClr val="FF0000"/>
                </a:solidFill>
                <a:latin typeface="Centaur" panose="02030504050205020304" pitchFamily="18" charset="0"/>
              </a:rPr>
              <a:t>Total numbers = 10+6 -3 = 13</a:t>
            </a:r>
          </a:p>
        </p:txBody>
      </p:sp>
    </p:spTree>
    <p:extLst>
      <p:ext uri="{BB962C8B-B14F-4D97-AF65-F5344CB8AC3E}">
        <p14:creationId xmlns:p14="http://schemas.microsoft.com/office/powerpoint/2010/main" val="27998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3</a:t>
            </a:r>
          </a:p>
        </p:txBody>
      </p:sp>
      <p:pic>
        <p:nvPicPr>
          <p:cNvPr id="7" name="Content Placeholder 6"/>
          <p:cNvPicPr>
            <a:picLocks noGrp="1" noChangeAspect="1"/>
          </p:cNvPicPr>
          <p:nvPr>
            <p:ph idx="1"/>
          </p:nvPr>
        </p:nvPicPr>
        <p:blipFill>
          <a:blip r:embed="rId2"/>
          <a:stretch>
            <a:fillRect/>
          </a:stretch>
        </p:blipFill>
        <p:spPr>
          <a:xfrm>
            <a:off x="451832" y="2196712"/>
            <a:ext cx="11400061" cy="1847253"/>
          </a:xfrm>
          <a:prstGeom prst="rect">
            <a:avLst/>
          </a:prstGeom>
        </p:spPr>
      </p:pic>
    </p:spTree>
    <p:extLst>
      <p:ext uri="{BB962C8B-B14F-4D97-AF65-F5344CB8AC3E}">
        <p14:creationId xmlns:p14="http://schemas.microsoft.com/office/powerpoint/2010/main" val="273839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4</a:t>
            </a:r>
          </a:p>
        </p:txBody>
      </p:sp>
      <p:sp>
        <p:nvSpPr>
          <p:cNvPr id="5" name="Content Placeholder 4"/>
          <p:cNvSpPr>
            <a:spLocks noGrp="1"/>
          </p:cNvSpPr>
          <p:nvPr>
            <p:ph idx="1"/>
          </p:nvPr>
        </p:nvSpPr>
        <p:spPr>
          <a:xfrm>
            <a:off x="451833" y="2366538"/>
            <a:ext cx="10515600" cy="4351338"/>
          </a:xfrm>
        </p:spPr>
        <p:txBody>
          <a:bodyPr/>
          <a:lstStyle/>
          <a:p>
            <a:r>
              <a:rPr lang="en-US" dirty="0">
                <a:solidFill>
                  <a:schemeClr val="accent6">
                    <a:lumMod val="50000"/>
                  </a:schemeClr>
                </a:solidFill>
                <a:latin typeface="Centaur" panose="02030504050205020304" pitchFamily="18" charset="0"/>
              </a:rPr>
              <a:t>How many positive integers up to 1000 are divisible by 7 or 11?</a:t>
            </a:r>
          </a:p>
          <a:p>
            <a:endParaRPr lang="en-US" dirty="0">
              <a:solidFill>
                <a:schemeClr val="accent6">
                  <a:lumMod val="50000"/>
                </a:schemeClr>
              </a:solidFill>
              <a:latin typeface="Centaur" panose="02030504050205020304" pitchFamily="18" charset="0"/>
            </a:endParaRPr>
          </a:p>
          <a:p>
            <a:r>
              <a:rPr lang="en-US" dirty="0">
                <a:solidFill>
                  <a:srgbClr val="FF0000"/>
                </a:solidFill>
                <a:latin typeface="Centaur" panose="02030504050205020304" pitchFamily="18" charset="0"/>
              </a:rPr>
              <a:t>Numbers divisible by 7 = 1000/7 = 142</a:t>
            </a:r>
          </a:p>
          <a:p>
            <a:r>
              <a:rPr lang="en-US" dirty="0">
                <a:solidFill>
                  <a:srgbClr val="FF0000"/>
                </a:solidFill>
                <a:latin typeface="Centaur" panose="02030504050205020304" pitchFamily="18" charset="0"/>
              </a:rPr>
              <a:t>Numbers divisible by 11 = 1000/11 = 90</a:t>
            </a:r>
          </a:p>
          <a:p>
            <a:r>
              <a:rPr lang="en-US" dirty="0">
                <a:solidFill>
                  <a:srgbClr val="FF0000"/>
                </a:solidFill>
                <a:latin typeface="Centaur" panose="02030504050205020304" pitchFamily="18" charset="0"/>
              </a:rPr>
              <a:t>Numbers divisible by both 7 and 11 = 1000/(7x11) = 12</a:t>
            </a:r>
          </a:p>
          <a:p>
            <a:r>
              <a:rPr lang="en-US" dirty="0">
                <a:solidFill>
                  <a:srgbClr val="FF0000"/>
                </a:solidFill>
                <a:latin typeface="Centaur" panose="02030504050205020304" pitchFamily="18" charset="0"/>
              </a:rPr>
              <a:t>Total number = 142 + 90 – 12 = 220</a:t>
            </a:r>
          </a:p>
        </p:txBody>
      </p:sp>
    </p:spTree>
    <p:extLst>
      <p:ext uri="{BB962C8B-B14F-4D97-AF65-F5344CB8AC3E}">
        <p14:creationId xmlns:p14="http://schemas.microsoft.com/office/powerpoint/2010/main" val="8582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5</a:t>
            </a:r>
          </a:p>
        </p:txBody>
      </p:sp>
      <p:sp>
        <p:nvSpPr>
          <p:cNvPr id="5" name="Content Placeholder 4"/>
          <p:cNvSpPr>
            <a:spLocks noGrp="1"/>
          </p:cNvSpPr>
          <p:nvPr>
            <p:ph idx="1"/>
          </p:nvPr>
        </p:nvSpPr>
        <p:spPr>
          <a:xfrm>
            <a:off x="451833" y="2366538"/>
            <a:ext cx="10515600" cy="4351338"/>
          </a:xfrm>
        </p:spPr>
        <p:txBody>
          <a:bodyPr/>
          <a:lstStyle/>
          <a:p>
            <a:r>
              <a:rPr lang="en-US" dirty="0">
                <a:solidFill>
                  <a:schemeClr val="accent6">
                    <a:lumMod val="50000"/>
                  </a:schemeClr>
                </a:solidFill>
                <a:latin typeface="Centaur" panose="02030504050205020304" pitchFamily="18" charset="0"/>
              </a:rPr>
              <a:t>How many positive integers up to 1000 are </a:t>
            </a:r>
            <a:r>
              <a:rPr lang="en-US" b="1" dirty="0">
                <a:solidFill>
                  <a:srgbClr val="FF0000"/>
                </a:solidFill>
                <a:latin typeface="Centaur" panose="02030504050205020304" pitchFamily="18" charset="0"/>
              </a:rPr>
              <a:t>NOT</a:t>
            </a:r>
            <a:r>
              <a:rPr lang="en-US" dirty="0">
                <a:solidFill>
                  <a:schemeClr val="accent6">
                    <a:lumMod val="50000"/>
                  </a:schemeClr>
                </a:solidFill>
                <a:latin typeface="Centaur" panose="02030504050205020304" pitchFamily="18" charset="0"/>
              </a:rPr>
              <a:t> divisible by 7 or 11?</a:t>
            </a:r>
          </a:p>
          <a:p>
            <a:endParaRPr lang="en-US" dirty="0">
              <a:solidFill>
                <a:schemeClr val="accent6">
                  <a:lumMod val="50000"/>
                </a:schemeClr>
              </a:solidFill>
              <a:latin typeface="Centaur" panose="02030504050205020304" pitchFamily="18" charset="0"/>
            </a:endParaRPr>
          </a:p>
          <a:p>
            <a:endParaRPr lang="en-US" dirty="0">
              <a:solidFill>
                <a:schemeClr val="accent6">
                  <a:lumMod val="50000"/>
                </a:schemeClr>
              </a:solidFill>
              <a:latin typeface="Centaur" panose="02030504050205020304" pitchFamily="18" charset="0"/>
            </a:endParaRPr>
          </a:p>
          <a:p>
            <a:endParaRPr lang="en-US" dirty="0">
              <a:solidFill>
                <a:schemeClr val="accent6">
                  <a:lumMod val="50000"/>
                </a:schemeClr>
              </a:solidFill>
              <a:latin typeface="Centaur" panose="02030504050205020304" pitchFamily="18" charset="0"/>
            </a:endParaRPr>
          </a:p>
          <a:p>
            <a:r>
              <a:rPr lang="en-US" dirty="0">
                <a:solidFill>
                  <a:schemeClr val="accent6">
                    <a:lumMod val="50000"/>
                  </a:schemeClr>
                </a:solidFill>
                <a:latin typeface="Centaur" panose="02030504050205020304" pitchFamily="18" charset="0"/>
              </a:rPr>
              <a:t>1000 – previous answer = 1000 – 220 = 780. </a:t>
            </a:r>
          </a:p>
        </p:txBody>
      </p:sp>
    </p:spTree>
    <p:extLst>
      <p:ext uri="{BB962C8B-B14F-4D97-AF65-F5344CB8AC3E}">
        <p14:creationId xmlns:p14="http://schemas.microsoft.com/office/powerpoint/2010/main" val="415950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6</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solidFill>
                  <a:schemeClr val="accent6">
                    <a:lumMod val="50000"/>
                  </a:schemeClr>
                </a:solidFill>
                <a:latin typeface="Centaur" panose="02030504050205020304" pitchFamily="18" charset="0"/>
              </a:rPr>
              <a:t>How many bit-strings of length eight either begin with </a:t>
            </a:r>
            <a:r>
              <a:rPr lang="en-US" dirty="0">
                <a:solidFill>
                  <a:srgbClr val="FF0000"/>
                </a:solidFill>
                <a:latin typeface="Centaur" panose="02030504050205020304" pitchFamily="18" charset="0"/>
              </a:rPr>
              <a:t>00</a:t>
            </a:r>
            <a:r>
              <a:rPr lang="en-US" dirty="0">
                <a:solidFill>
                  <a:schemeClr val="accent6">
                    <a:lumMod val="50000"/>
                  </a:schemeClr>
                </a:solidFill>
                <a:latin typeface="Centaur" panose="02030504050205020304" pitchFamily="18" charset="0"/>
              </a:rPr>
              <a:t> or end with </a:t>
            </a:r>
            <a:r>
              <a:rPr lang="en-US" dirty="0">
                <a:solidFill>
                  <a:srgbClr val="FF0000"/>
                </a:solidFill>
                <a:latin typeface="Centaur" panose="02030504050205020304" pitchFamily="18" charset="0"/>
              </a:rPr>
              <a:t>101</a:t>
            </a:r>
            <a:r>
              <a:rPr lang="en-US" dirty="0">
                <a:solidFill>
                  <a:schemeClr val="accent6">
                    <a:lumMod val="50000"/>
                  </a:schemeClr>
                </a:solidFill>
                <a:latin typeface="Centaur" panose="02030504050205020304" pitchFamily="18" charset="0"/>
              </a:rPr>
              <a:t>?</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dirty="0">
                <a:solidFill>
                  <a:schemeClr val="accent6">
                    <a:lumMod val="50000"/>
                  </a:schemeClr>
                </a:solidFill>
                <a:latin typeface="Centaur" panose="02030504050205020304" pitchFamily="18" charset="0"/>
              </a:rPr>
              <a:t> </a:t>
            </a:r>
          </a:p>
        </p:txBody>
      </p:sp>
    </p:spTree>
    <p:extLst>
      <p:ext uri="{BB962C8B-B14F-4D97-AF65-F5344CB8AC3E}">
        <p14:creationId xmlns:p14="http://schemas.microsoft.com/office/powerpoint/2010/main" val="1527683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Segoe Script" panose="030B0504020000000003" pitchFamily="66" charset="0"/>
              </a:rPr>
              <a:t>Recap</a:t>
            </a:r>
          </a:p>
        </p:txBody>
      </p:sp>
      <p:sp>
        <p:nvSpPr>
          <p:cNvPr id="3" name="Content Placeholder 2"/>
          <p:cNvSpPr>
            <a:spLocks noGrp="1"/>
          </p:cNvSpPr>
          <p:nvPr>
            <p:ph idx="1"/>
          </p:nvPr>
        </p:nvSpPr>
        <p:spPr>
          <a:xfrm>
            <a:off x="270457" y="1325563"/>
            <a:ext cx="10515600" cy="5410088"/>
          </a:xfrm>
        </p:spPr>
        <p:txBody>
          <a:bodyPr>
            <a:normAutofit/>
          </a:bodyPr>
          <a:lstStyle/>
          <a:p>
            <a:pPr marL="0" indent="0">
              <a:buNone/>
            </a:pPr>
            <a:r>
              <a:rPr lang="en-US" dirty="0">
                <a:solidFill>
                  <a:srgbClr val="FF0000"/>
                </a:solidFill>
                <a:latin typeface="Candara" panose="020E0502030303020204" pitchFamily="34" charset="0"/>
                <a:ea typeface="SimSun" panose="02010600030101010101" pitchFamily="2" charset="-122"/>
              </a:rPr>
              <a:t>Permutations</a:t>
            </a: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r>
              <a:rPr lang="en-US" dirty="0">
                <a:solidFill>
                  <a:srgbClr val="FF0000"/>
                </a:solidFill>
                <a:latin typeface="Candara" panose="020E0502030303020204" pitchFamily="34" charset="0"/>
                <a:ea typeface="SimSun" panose="02010600030101010101" pitchFamily="2" charset="-122"/>
              </a:rPr>
              <a:t>Combinations </a:t>
            </a:r>
          </a:p>
        </p:txBody>
      </p:sp>
      <p:pic>
        <p:nvPicPr>
          <p:cNvPr id="6" name="Picture 5"/>
          <p:cNvPicPr>
            <a:picLocks noChangeAspect="1"/>
          </p:cNvPicPr>
          <p:nvPr/>
        </p:nvPicPr>
        <p:blipFill>
          <a:blip r:embed="rId2"/>
          <a:stretch>
            <a:fillRect/>
          </a:stretch>
        </p:blipFill>
        <p:spPr>
          <a:xfrm>
            <a:off x="793855" y="2041567"/>
            <a:ext cx="9468804" cy="984968"/>
          </a:xfrm>
          <a:prstGeom prst="rect">
            <a:avLst/>
          </a:prstGeom>
        </p:spPr>
      </p:pic>
      <p:pic>
        <p:nvPicPr>
          <p:cNvPr id="7" name="Picture 6"/>
          <p:cNvPicPr>
            <a:picLocks noChangeAspect="1"/>
          </p:cNvPicPr>
          <p:nvPr/>
        </p:nvPicPr>
        <p:blipFill>
          <a:blip r:embed="rId3"/>
          <a:stretch>
            <a:fillRect/>
          </a:stretch>
        </p:blipFill>
        <p:spPr>
          <a:xfrm>
            <a:off x="793855" y="4030607"/>
            <a:ext cx="10133897" cy="1799487"/>
          </a:xfrm>
          <a:prstGeom prst="rect">
            <a:avLst/>
          </a:prstGeom>
        </p:spPr>
      </p:pic>
    </p:spTree>
    <p:extLst>
      <p:ext uri="{BB962C8B-B14F-4D97-AF65-F5344CB8AC3E}">
        <p14:creationId xmlns:p14="http://schemas.microsoft.com/office/powerpoint/2010/main" val="300997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6</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1833" y="2366538"/>
                <a:ext cx="10515600" cy="4351338"/>
              </a:xfrm>
            </p:spPr>
            <p:txBody>
              <a:bodyPr/>
              <a:lstStyle/>
              <a:p>
                <a:pPr marL="0" indent="0">
                  <a:buNone/>
                </a:pPr>
                <a:r>
                  <a:rPr lang="en-US" dirty="0">
                    <a:solidFill>
                      <a:schemeClr val="accent6">
                        <a:lumMod val="50000"/>
                      </a:schemeClr>
                    </a:solidFill>
                    <a:latin typeface="Centaur" panose="02030504050205020304" pitchFamily="18" charset="0"/>
                  </a:rPr>
                  <a:t>How many bit-strings of length eight either begin with 00 or end with 101? </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b="1" u="sng" dirty="0">
                    <a:solidFill>
                      <a:srgbClr val="002060"/>
                    </a:solidFill>
                    <a:latin typeface="Centaur" panose="02030504050205020304" pitchFamily="18" charset="0"/>
                  </a:rPr>
                  <a:t>Solution: </a:t>
                </a:r>
              </a:p>
              <a:p>
                <a:pPr marL="0" indent="0">
                  <a:buNone/>
                </a:pPr>
                <a:r>
                  <a:rPr lang="en-US" dirty="0">
                    <a:solidFill>
                      <a:srgbClr val="002060"/>
                    </a:solidFill>
                    <a:latin typeface="Centaur" panose="02030504050205020304" pitchFamily="18" charset="0"/>
                  </a:rPr>
                  <a:t>There are </a:t>
                </a:r>
                <a14:m>
                  <m:oMath xmlns:m="http://schemas.openxmlformats.org/officeDocument/2006/math">
                    <m:sSup>
                      <m:sSupPr>
                        <m:ctrlPr>
                          <a:rPr lang="en-US" i="1" dirty="0" smtClean="0">
                            <a:solidFill>
                              <a:srgbClr val="002060"/>
                            </a:solidFill>
                            <a:latin typeface="Cambria Math" panose="02040503050406030204" pitchFamily="18" charset="0"/>
                          </a:rPr>
                        </m:ctrlPr>
                      </m:sSupPr>
                      <m:e>
                        <m:r>
                          <a:rPr lang="en-US" i="1" dirty="0" smtClean="0">
                            <a:solidFill>
                              <a:srgbClr val="002060"/>
                            </a:solidFill>
                            <a:latin typeface="Cambria Math" panose="02040503050406030204" pitchFamily="18" charset="0"/>
                          </a:rPr>
                          <m:t>2</m:t>
                        </m:r>
                      </m:e>
                      <m:sup>
                        <m:r>
                          <a:rPr lang="en-US" i="1" dirty="0" smtClean="0">
                            <a:solidFill>
                              <a:srgbClr val="002060"/>
                            </a:solidFill>
                            <a:latin typeface="Cambria Math" panose="02040503050406030204" pitchFamily="18" charset="0"/>
                          </a:rPr>
                          <m:t>6</m:t>
                        </m:r>
                      </m:sup>
                    </m:sSup>
                  </m:oMath>
                </a14:m>
                <a:r>
                  <a:rPr lang="en-US" dirty="0">
                    <a:solidFill>
                      <a:srgbClr val="002060"/>
                    </a:solidFill>
                    <a:latin typeface="Centaur" panose="02030504050205020304" pitchFamily="18" charset="0"/>
                  </a:rPr>
                  <a:t> that begin with 00, </a:t>
                </a:r>
                <a14:m>
                  <m:oMath xmlns:m="http://schemas.openxmlformats.org/officeDocument/2006/math">
                    <m:sSup>
                      <m:sSupPr>
                        <m:ctrlPr>
                          <a:rPr lang="en-US" i="1" dirty="0" smtClean="0">
                            <a:solidFill>
                              <a:srgbClr val="002060"/>
                            </a:solidFill>
                            <a:latin typeface="Cambria Math" panose="02040503050406030204" pitchFamily="18" charset="0"/>
                          </a:rPr>
                        </m:ctrlPr>
                      </m:sSupPr>
                      <m:e>
                        <m:r>
                          <a:rPr lang="en-US" i="1" dirty="0" smtClean="0">
                            <a:solidFill>
                              <a:srgbClr val="002060"/>
                            </a:solidFill>
                            <a:latin typeface="Cambria Math" panose="02040503050406030204" pitchFamily="18" charset="0"/>
                          </a:rPr>
                          <m:t>2</m:t>
                        </m:r>
                      </m:e>
                      <m:sup>
                        <m:r>
                          <a:rPr lang="en-US" i="1" dirty="0" smtClean="0">
                            <a:solidFill>
                              <a:srgbClr val="002060"/>
                            </a:solidFill>
                            <a:latin typeface="Cambria Math" panose="02040503050406030204" pitchFamily="18" charset="0"/>
                          </a:rPr>
                          <m:t>5</m:t>
                        </m:r>
                      </m:sup>
                    </m:sSup>
                  </m:oMath>
                </a14:m>
                <a:r>
                  <a:rPr lang="en-US" dirty="0">
                    <a:solidFill>
                      <a:srgbClr val="002060"/>
                    </a:solidFill>
                    <a:latin typeface="Centaur" panose="02030504050205020304" pitchFamily="18" charset="0"/>
                  </a:rPr>
                  <a:t> that end with 101, </a:t>
                </a:r>
                <a:r>
                  <a:rPr lang="en-US" dirty="0">
                    <a:solidFill>
                      <a:srgbClr val="00B050"/>
                    </a:solidFill>
                    <a:latin typeface="Centaur" panose="02030504050205020304" pitchFamily="18" charset="0"/>
                  </a:rPr>
                  <a:t>and </a:t>
                </a:r>
                <a14:m>
                  <m:oMath xmlns:m="http://schemas.openxmlformats.org/officeDocument/2006/math">
                    <m:sSup>
                      <m:sSupPr>
                        <m:ctrlPr>
                          <a:rPr lang="en-US"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3</m:t>
                        </m:r>
                      </m:sup>
                    </m:sSup>
                  </m:oMath>
                </a14:m>
                <a:r>
                  <a:rPr lang="en-US" dirty="0">
                    <a:solidFill>
                      <a:srgbClr val="00B050"/>
                    </a:solidFill>
                    <a:latin typeface="Centaur" panose="02030504050205020304" pitchFamily="18" charset="0"/>
                  </a:rPr>
                  <a:t> that start with 00 and end with 101.</a:t>
                </a:r>
                <a:r>
                  <a:rPr lang="en-US" dirty="0">
                    <a:solidFill>
                      <a:srgbClr val="002060"/>
                    </a:solidFill>
                    <a:latin typeface="Centaur" panose="02030504050205020304" pitchFamily="18" charset="0"/>
                  </a:rPr>
                  <a:t> So the number of bit strings with at least one of the two properties is </a:t>
                </a:r>
                <a14:m>
                  <m:oMath xmlns:m="http://schemas.openxmlformats.org/officeDocument/2006/math">
                    <m:sSup>
                      <m:sSupPr>
                        <m:ctrlPr>
                          <a:rPr lang="en-US" i="1" dirty="0" smtClean="0">
                            <a:solidFill>
                              <a:srgbClr val="FF0000"/>
                            </a:solidFill>
                            <a:latin typeface="Cambria Math" panose="02040503050406030204" pitchFamily="18" charset="0"/>
                          </a:rPr>
                        </m:ctrlPr>
                      </m:sSupPr>
                      <m:e>
                        <m:r>
                          <a:rPr lang="en-US" i="1" dirty="0" smtClean="0">
                            <a:solidFill>
                              <a:srgbClr val="FF0000"/>
                            </a:solidFill>
                            <a:latin typeface="Cambria Math" panose="02040503050406030204" pitchFamily="18" charset="0"/>
                          </a:rPr>
                          <m:t>2</m:t>
                        </m:r>
                      </m:e>
                      <m:sup>
                        <m:r>
                          <a:rPr lang="en-US" i="1" dirty="0" smtClean="0">
                            <a:solidFill>
                              <a:srgbClr val="FF0000"/>
                            </a:solidFill>
                            <a:latin typeface="Cambria Math" panose="02040503050406030204" pitchFamily="18" charset="0"/>
                          </a:rPr>
                          <m:t>6</m:t>
                        </m:r>
                      </m:sup>
                    </m:sSup>
                    <m:r>
                      <a:rPr lang="en-US" i="1" dirty="0" smtClean="0">
                        <a:solidFill>
                          <a:srgbClr val="FF0000"/>
                        </a:solidFill>
                        <a:latin typeface="Cambria Math" panose="02040503050406030204" pitchFamily="18" charset="0"/>
                      </a:rPr>
                      <m:t> + </m:t>
                    </m:r>
                    <m:sSup>
                      <m:sSupPr>
                        <m:ctrlPr>
                          <a:rPr lang="en-US" i="1" dirty="0" smtClean="0">
                            <a:solidFill>
                              <a:srgbClr val="FF0000"/>
                            </a:solidFill>
                            <a:latin typeface="Cambria Math" panose="02040503050406030204" pitchFamily="18" charset="0"/>
                          </a:rPr>
                        </m:ctrlPr>
                      </m:sSupPr>
                      <m:e>
                        <m:r>
                          <a:rPr lang="en-US" i="1" dirty="0" smtClean="0">
                            <a:solidFill>
                              <a:srgbClr val="FF0000"/>
                            </a:solidFill>
                            <a:latin typeface="Cambria Math" panose="02040503050406030204" pitchFamily="18" charset="0"/>
                          </a:rPr>
                          <m:t>2</m:t>
                        </m:r>
                      </m:e>
                      <m:sup>
                        <m:r>
                          <a:rPr lang="en-US" i="1" dirty="0" smtClean="0">
                            <a:solidFill>
                              <a:srgbClr val="FF0000"/>
                            </a:solidFill>
                            <a:latin typeface="Cambria Math" panose="02040503050406030204" pitchFamily="18" charset="0"/>
                          </a:rPr>
                          <m:t>5</m:t>
                        </m:r>
                      </m:sup>
                    </m:sSup>
                    <m:r>
                      <a:rPr lang="en-US" i="1" dirty="0" smtClean="0">
                        <a:solidFill>
                          <a:srgbClr val="FF0000"/>
                        </a:solidFill>
                        <a:latin typeface="Cambria Math" panose="02040503050406030204" pitchFamily="18" charset="0"/>
                      </a:rPr>
                      <m:t> −</m:t>
                    </m:r>
                    <m:sSup>
                      <m:sSupPr>
                        <m:ctrlPr>
                          <a:rPr lang="en-US" i="1" dirty="0" smtClean="0">
                            <a:solidFill>
                              <a:srgbClr val="FF0000"/>
                            </a:solidFill>
                            <a:latin typeface="Cambria Math" panose="02040503050406030204" pitchFamily="18" charset="0"/>
                          </a:rPr>
                        </m:ctrlPr>
                      </m:sSupPr>
                      <m:e>
                        <m:r>
                          <a:rPr lang="en-US" i="1" dirty="0" smtClean="0">
                            <a:solidFill>
                              <a:srgbClr val="FF0000"/>
                            </a:solidFill>
                            <a:latin typeface="Cambria Math" panose="02040503050406030204" pitchFamily="18" charset="0"/>
                          </a:rPr>
                          <m:t>2</m:t>
                        </m:r>
                      </m:e>
                      <m:sup>
                        <m:r>
                          <a:rPr lang="en-US" i="1" dirty="0" smtClean="0">
                            <a:solidFill>
                              <a:srgbClr val="FF0000"/>
                            </a:solidFill>
                            <a:latin typeface="Cambria Math" panose="02040503050406030204" pitchFamily="18" charset="0"/>
                          </a:rPr>
                          <m:t>3</m:t>
                        </m:r>
                      </m:sup>
                    </m:sSup>
                    <m:r>
                      <a:rPr lang="en-US" i="1" dirty="0" smtClean="0">
                        <a:solidFill>
                          <a:srgbClr val="FF0000"/>
                        </a:solidFill>
                        <a:latin typeface="Cambria Math" panose="02040503050406030204" pitchFamily="18" charset="0"/>
                      </a:rPr>
                      <m:t> = 88</m:t>
                    </m:r>
                  </m:oMath>
                </a14:m>
                <a:r>
                  <a:rPr lang="en-US" dirty="0">
                    <a:solidFill>
                      <a:srgbClr val="002060"/>
                    </a:solidFill>
                    <a:latin typeface="Centaur" panose="02030504050205020304" pitchFamily="18" charset="0"/>
                  </a:rPr>
                  <a:t>.</a:t>
                </a:r>
              </a:p>
              <a:p>
                <a:pPr marL="0" indent="0">
                  <a:buNone/>
                </a:pPr>
                <a:endParaRPr lang="en-US" dirty="0">
                  <a:solidFill>
                    <a:schemeClr val="accent6">
                      <a:lumMod val="50000"/>
                    </a:schemeClr>
                  </a:solidFill>
                  <a:latin typeface="Centaur" panose="020305040502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1833" y="2366538"/>
                <a:ext cx="10515600" cy="4351338"/>
              </a:xfrm>
              <a:blipFill rotWithShape="0">
                <a:blip r:embed="rId2"/>
                <a:stretch>
                  <a:fillRect l="-1159" t="-2241" r="-812"/>
                </a:stretch>
              </a:blipFill>
            </p:spPr>
            <p:txBody>
              <a:bodyPr/>
              <a:lstStyle/>
              <a:p>
                <a:r>
                  <a:rPr lang="en-US">
                    <a:noFill/>
                  </a:rPr>
                  <a:t> </a:t>
                </a:r>
              </a:p>
            </p:txBody>
          </p:sp>
        </mc:Fallback>
      </mc:AlternateContent>
    </p:spTree>
    <p:extLst>
      <p:ext uri="{BB962C8B-B14F-4D97-AF65-F5344CB8AC3E}">
        <p14:creationId xmlns:p14="http://schemas.microsoft.com/office/powerpoint/2010/main" val="94282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7: </a:t>
            </a:r>
            <a:r>
              <a:rPr lang="en-US" dirty="0">
                <a:solidFill>
                  <a:schemeClr val="accent2">
                    <a:lumMod val="50000"/>
                  </a:schemeClr>
                </a:solidFill>
                <a:latin typeface="Chiller" panose="04020404031007020602" pitchFamily="82" charset="0"/>
              </a:rPr>
              <a:t>Counting Passwords </a:t>
            </a:r>
            <a:r>
              <a:rPr lang="en-US" i="1" dirty="0">
                <a:solidFill>
                  <a:schemeClr val="accent2">
                    <a:lumMod val="50000"/>
                  </a:schemeClr>
                </a:solidFill>
                <a:latin typeface="Chiller" panose="04020404031007020602" pitchFamily="82" charset="0"/>
              </a:rPr>
              <a:t>again</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1833" y="2141251"/>
                <a:ext cx="11422115" cy="4604105"/>
              </a:xfrm>
            </p:spPr>
            <p:txBody>
              <a:bodyPr/>
              <a:lstStyle/>
              <a:p>
                <a:pPr marL="0" indent="0">
                  <a:buNone/>
                </a:pPr>
                <a:r>
                  <a:rPr lang="en-US" dirty="0">
                    <a:latin typeface="Centaur" panose="02030504050205020304" pitchFamily="18" charset="0"/>
                  </a:rPr>
                  <a:t>Each user on a computer system has a password, which is six to eight characters long, where each character is an uppercase letter, lower case letter or a digit. Each password must contain at least</a:t>
                </a:r>
                <a:r>
                  <a:rPr lang="en-US" dirty="0">
                    <a:solidFill>
                      <a:srgbClr val="FF0000"/>
                    </a:solidFill>
                    <a:latin typeface="Centaur" panose="02030504050205020304" pitchFamily="18" charset="0"/>
                  </a:rPr>
                  <a:t> ONE DIGIT, ONE UPPER CASE </a:t>
                </a:r>
                <a:r>
                  <a:rPr lang="en-US" dirty="0">
                    <a:latin typeface="Centaur" panose="02030504050205020304" pitchFamily="18" charset="0"/>
                  </a:rPr>
                  <a:t>and</a:t>
                </a:r>
                <a:r>
                  <a:rPr lang="en-US" dirty="0">
                    <a:solidFill>
                      <a:srgbClr val="FF0000"/>
                    </a:solidFill>
                    <a:latin typeface="Centaur" panose="02030504050205020304" pitchFamily="18" charset="0"/>
                  </a:rPr>
                  <a:t> ONE LOWER CASE </a:t>
                </a:r>
                <a:r>
                  <a:rPr lang="en-US" dirty="0">
                    <a:latin typeface="Centaur" panose="02030504050205020304" pitchFamily="18" charset="0"/>
                  </a:rPr>
                  <a:t>letter. How many possible passwords are there?</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dirty="0">
                    <a:solidFill>
                      <a:srgbClr val="00B050"/>
                    </a:solidFill>
                    <a:latin typeface="Centaur" panose="02030504050205020304" pitchFamily="18" charset="0"/>
                  </a:rPr>
                  <a:t>All possible passwords – illegal passwords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62</m:t>
                          </m:r>
                        </m:e>
                        <m:sup>
                          <m:r>
                            <a:rPr lang="en-US" b="0" i="1" smtClean="0">
                              <a:solidFill>
                                <a:srgbClr val="00B050"/>
                              </a:solidFill>
                              <a:latin typeface="Cambria Math" panose="02040503050406030204" pitchFamily="18" charset="0"/>
                            </a:rPr>
                            <m:t>6</m:t>
                          </m:r>
                        </m:sup>
                      </m:sSup>
                      <m:r>
                        <a:rPr lang="en-US" b="0" i="1" smtClean="0">
                          <a:solidFill>
                            <a:srgbClr val="00B050"/>
                          </a:solidFill>
                          <a:latin typeface="Cambria Math" panose="02040503050406030204" pitchFamily="18" charset="0"/>
                        </a:rPr>
                        <m:t> −</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𝑖𝑙𝑙𝑒𝑔𝑎𝑙</m:t>
                          </m:r>
                          <m:r>
                            <a:rPr lang="en-US" b="0" i="1" smtClean="0">
                              <a:solidFill>
                                <a:srgbClr val="00B050"/>
                              </a:solidFill>
                              <a:latin typeface="Cambria Math" panose="02040503050406030204" pitchFamily="18" charset="0"/>
                            </a:rPr>
                            <m:t> </m:t>
                          </m:r>
                          <m:r>
                            <a:rPr lang="en-US" b="0" i="1" smtClean="0">
                              <a:solidFill>
                                <a:srgbClr val="00B050"/>
                              </a:solidFill>
                              <a:latin typeface="Cambria Math" panose="02040503050406030204" pitchFamily="18" charset="0"/>
                            </a:rPr>
                            <m:t>𝑝𝑎𝑠𝑠𝑤𝑜𝑟𝑑𝑠</m:t>
                          </m:r>
                        </m:e>
                      </m:d>
                      <m:r>
                        <a:rPr lang="en-US" b="0" i="1" smtClean="0">
                          <a:solidFill>
                            <a:srgbClr val="00B050"/>
                          </a:solidFill>
                          <a:latin typeface="Cambria Math" panose="02040503050406030204" pitchFamily="18" charset="0"/>
                        </a:rPr>
                        <m:t>???</m:t>
                      </m:r>
                    </m:oMath>
                  </m:oMathPara>
                </a14:m>
                <a:endParaRPr lang="en-US" b="0" dirty="0">
                  <a:solidFill>
                    <a:srgbClr val="00B050"/>
                  </a:solidFill>
                  <a:latin typeface="Centaur" panose="02030504050205020304" pitchFamily="18" charset="0"/>
                </a:endParaRPr>
              </a:p>
              <a:p>
                <a:pPr marL="0" indent="0">
                  <a:buNone/>
                </a:pPr>
                <a:r>
                  <a:rPr lang="en-US" dirty="0">
                    <a:solidFill>
                      <a:srgbClr val="00B050"/>
                    </a:solidFill>
                    <a:latin typeface="Centaur" panose="02030504050205020304" pitchFamily="18" charset="0"/>
                  </a:rPr>
                  <a:t>Illegal passwords = Only upper or lower case letters + Only upper case or digits + Only lower case or digits</a:t>
                </a:r>
                <a:r>
                  <a:rPr lang="en-US" dirty="0">
                    <a:solidFill>
                      <a:srgbClr val="FF0000"/>
                    </a:solidFill>
                    <a:latin typeface="Centaur" panose="02030504050205020304" pitchFamily="18" charset="0"/>
                  </a:rPr>
                  <a:t> – Only upper case letters – only lower case letters – only digits</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1833" y="2141251"/>
                <a:ext cx="11422115" cy="4604105"/>
              </a:xfrm>
              <a:blipFill rotWithShape="0">
                <a:blip r:embed="rId2"/>
                <a:stretch>
                  <a:fillRect l="-1067" t="-2116"/>
                </a:stretch>
              </a:blipFill>
            </p:spPr>
            <p:txBody>
              <a:bodyPr/>
              <a:lstStyle/>
              <a:p>
                <a:r>
                  <a:rPr lang="en-US">
                    <a:noFill/>
                  </a:rPr>
                  <a:t> </a:t>
                </a:r>
              </a:p>
            </p:txBody>
          </p:sp>
        </mc:Fallback>
      </mc:AlternateContent>
    </p:spTree>
    <p:extLst>
      <p:ext uri="{BB962C8B-B14F-4D97-AF65-F5344CB8AC3E}">
        <p14:creationId xmlns:p14="http://schemas.microsoft.com/office/powerpoint/2010/main" val="3471913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7: </a:t>
            </a:r>
            <a:r>
              <a:rPr lang="en-US" dirty="0">
                <a:solidFill>
                  <a:schemeClr val="accent2">
                    <a:lumMod val="50000"/>
                  </a:schemeClr>
                </a:solidFill>
                <a:latin typeface="Chiller" panose="04020404031007020602" pitchFamily="82" charset="0"/>
              </a:rPr>
              <a:t>Counting Passwords </a:t>
            </a:r>
            <a:r>
              <a:rPr lang="en-US" i="1" dirty="0">
                <a:solidFill>
                  <a:schemeClr val="accent2">
                    <a:lumMod val="50000"/>
                  </a:schemeClr>
                </a:solidFill>
                <a:latin typeface="Chiller" panose="04020404031007020602" pitchFamily="82" charset="0"/>
              </a:rPr>
              <a:t>again</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latin typeface="Centaur" panose="02030504050205020304" pitchFamily="18" charset="0"/>
              </a:rPr>
              <a:t>Each user on a computer system has a password, which is six to eight characters long, where each character is an uppercase letter or a digit. Each password must contain at least</a:t>
            </a:r>
            <a:r>
              <a:rPr lang="en-US" dirty="0">
                <a:solidFill>
                  <a:srgbClr val="FF0000"/>
                </a:solidFill>
                <a:latin typeface="Centaur" panose="02030504050205020304" pitchFamily="18" charset="0"/>
              </a:rPr>
              <a:t> ONE DIGIT, ONE UPPER CASE </a:t>
            </a:r>
            <a:r>
              <a:rPr lang="en-US" dirty="0">
                <a:latin typeface="Centaur" panose="02030504050205020304" pitchFamily="18" charset="0"/>
              </a:rPr>
              <a:t>and</a:t>
            </a:r>
            <a:r>
              <a:rPr lang="en-US" dirty="0">
                <a:solidFill>
                  <a:srgbClr val="FF0000"/>
                </a:solidFill>
                <a:latin typeface="Centaur" panose="02030504050205020304" pitchFamily="18" charset="0"/>
              </a:rPr>
              <a:t> ONE LOWER CASE </a:t>
            </a:r>
            <a:r>
              <a:rPr lang="en-US" dirty="0">
                <a:latin typeface="Centaur" panose="02030504050205020304" pitchFamily="18" charset="0"/>
              </a:rPr>
              <a:t>letter. How many possible passwords are there?</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u="sng" dirty="0"/>
              <a:t>Solution: </a:t>
            </a:r>
          </a:p>
          <a:p>
            <a:pPr marL="0" indent="0">
              <a:buNone/>
            </a:pPr>
            <a:r>
              <a:rPr lang="en-US" dirty="0">
                <a:solidFill>
                  <a:srgbClr val="002060"/>
                </a:solidFill>
                <a:latin typeface="Centaur" panose="02030504050205020304" pitchFamily="18" charset="0"/>
              </a:rPr>
              <a:t>(All Passwords) – (</a:t>
            </a:r>
            <a:r>
              <a:rPr lang="en-US" dirty="0">
                <a:solidFill>
                  <a:srgbClr val="00B050"/>
                </a:solidFill>
                <a:latin typeface="Centaur" panose="02030504050205020304" pitchFamily="18" charset="0"/>
              </a:rPr>
              <a:t>Small and Capital ONLY</a:t>
            </a:r>
            <a:r>
              <a:rPr lang="en-US" dirty="0">
                <a:solidFill>
                  <a:srgbClr val="002060"/>
                </a:solidFill>
                <a:latin typeface="Centaur" panose="02030504050205020304" pitchFamily="18" charset="0"/>
              </a:rPr>
              <a:t>) – (</a:t>
            </a:r>
            <a:r>
              <a:rPr lang="en-US" dirty="0">
                <a:solidFill>
                  <a:srgbClr val="00B050"/>
                </a:solidFill>
                <a:latin typeface="Centaur" panose="02030504050205020304" pitchFamily="18" charset="0"/>
              </a:rPr>
              <a:t>Small and Digits</a:t>
            </a:r>
            <a:r>
              <a:rPr lang="en-US" dirty="0">
                <a:solidFill>
                  <a:srgbClr val="002060"/>
                </a:solidFill>
                <a:latin typeface="Centaur" panose="02030504050205020304" pitchFamily="18" charset="0"/>
              </a:rPr>
              <a:t>) 			– (</a:t>
            </a:r>
            <a:r>
              <a:rPr lang="en-US" dirty="0">
                <a:solidFill>
                  <a:srgbClr val="00B050"/>
                </a:solidFill>
                <a:latin typeface="Centaur" panose="02030504050205020304" pitchFamily="18" charset="0"/>
              </a:rPr>
              <a:t>Capital and Digits</a:t>
            </a:r>
            <a:r>
              <a:rPr lang="en-US" dirty="0">
                <a:solidFill>
                  <a:srgbClr val="002060"/>
                </a:solidFill>
                <a:latin typeface="Centaur" panose="02030504050205020304" pitchFamily="18" charset="0"/>
              </a:rPr>
              <a:t>)</a:t>
            </a:r>
            <a:r>
              <a:rPr lang="en-US" dirty="0"/>
              <a:t> </a:t>
            </a:r>
            <a:r>
              <a:rPr lang="en-US" dirty="0">
                <a:solidFill>
                  <a:srgbClr val="FF0000"/>
                </a:solidFill>
              </a:rPr>
              <a:t>???</a:t>
            </a:r>
          </a:p>
          <a:p>
            <a:pPr marL="0" indent="0">
              <a:buNone/>
            </a:pPr>
            <a:endParaRPr lang="en-US" dirty="0">
              <a:solidFill>
                <a:schemeClr val="accent6">
                  <a:lumMod val="50000"/>
                </a:schemeClr>
              </a:solidFill>
              <a:latin typeface="Centaur" panose="02030504050205020304" pitchFamily="18" charset="0"/>
            </a:endParaRPr>
          </a:p>
        </p:txBody>
      </p:sp>
    </p:spTree>
    <p:extLst>
      <p:ext uri="{BB962C8B-B14F-4D97-AF65-F5344CB8AC3E}">
        <p14:creationId xmlns:p14="http://schemas.microsoft.com/office/powerpoint/2010/main" val="1575902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10515600" cy="1325563"/>
          </a:xfrm>
        </p:spPr>
        <p:txBody>
          <a:bodyPr/>
          <a:lstStyle/>
          <a:p>
            <a:r>
              <a:rPr lang="en-US" dirty="0">
                <a:solidFill>
                  <a:schemeClr val="accent2">
                    <a:lumMod val="50000"/>
                  </a:schemeClr>
                </a:solidFill>
                <a:latin typeface="Centaur" panose="02030504050205020304" pitchFamily="18" charset="0"/>
              </a:rPr>
              <a:t>Problem 7: </a:t>
            </a:r>
            <a:r>
              <a:rPr lang="en-US" dirty="0">
                <a:solidFill>
                  <a:schemeClr val="accent2">
                    <a:lumMod val="50000"/>
                  </a:schemeClr>
                </a:solidFill>
                <a:latin typeface="Chiller" panose="04020404031007020602" pitchFamily="82" charset="0"/>
              </a:rPr>
              <a:t>Counting Passwords </a:t>
            </a:r>
            <a:r>
              <a:rPr lang="en-US" i="1" dirty="0">
                <a:solidFill>
                  <a:schemeClr val="accent2">
                    <a:lumMod val="50000"/>
                  </a:schemeClr>
                </a:solidFill>
                <a:latin typeface="Chiller" panose="04020404031007020602" pitchFamily="82" charset="0"/>
              </a:rPr>
              <a:t>again</a:t>
            </a:r>
          </a:p>
        </p:txBody>
      </p:sp>
      <p:sp>
        <p:nvSpPr>
          <p:cNvPr id="5" name="Content Placeholder 4"/>
          <p:cNvSpPr>
            <a:spLocks noGrp="1"/>
          </p:cNvSpPr>
          <p:nvPr>
            <p:ph idx="1"/>
          </p:nvPr>
        </p:nvSpPr>
        <p:spPr>
          <a:xfrm>
            <a:off x="451833" y="2366538"/>
            <a:ext cx="10515600" cy="4351338"/>
          </a:xfrm>
        </p:spPr>
        <p:txBody>
          <a:bodyPr/>
          <a:lstStyle/>
          <a:p>
            <a:pPr marL="0" indent="0">
              <a:buNone/>
            </a:pPr>
            <a:r>
              <a:rPr lang="en-US" dirty="0">
                <a:latin typeface="Centaur" panose="02030504050205020304" pitchFamily="18" charset="0"/>
              </a:rPr>
              <a:t>Each user on a computer system has a password, which is six to eight characters long, where each character is an uppercase letter or a digit. Each password must contain at least</a:t>
            </a:r>
            <a:r>
              <a:rPr lang="en-US" dirty="0">
                <a:solidFill>
                  <a:srgbClr val="FF0000"/>
                </a:solidFill>
                <a:latin typeface="Centaur" panose="02030504050205020304" pitchFamily="18" charset="0"/>
              </a:rPr>
              <a:t> ONE DIGIT, ONE UPPER CASE </a:t>
            </a:r>
            <a:r>
              <a:rPr lang="en-US" dirty="0">
                <a:latin typeface="Centaur" panose="02030504050205020304" pitchFamily="18" charset="0"/>
              </a:rPr>
              <a:t>and</a:t>
            </a:r>
            <a:r>
              <a:rPr lang="en-US" dirty="0">
                <a:solidFill>
                  <a:srgbClr val="FF0000"/>
                </a:solidFill>
                <a:latin typeface="Centaur" panose="02030504050205020304" pitchFamily="18" charset="0"/>
              </a:rPr>
              <a:t> ONE LOWER CASE </a:t>
            </a:r>
            <a:r>
              <a:rPr lang="en-US" dirty="0">
                <a:latin typeface="Centaur" panose="02030504050205020304" pitchFamily="18" charset="0"/>
              </a:rPr>
              <a:t>letter. How many possible passwords are there?</a:t>
            </a:r>
          </a:p>
          <a:p>
            <a:pPr marL="0" indent="0">
              <a:buNone/>
            </a:pPr>
            <a:endParaRPr lang="en-US" dirty="0">
              <a:solidFill>
                <a:schemeClr val="accent6">
                  <a:lumMod val="50000"/>
                </a:schemeClr>
              </a:solidFill>
              <a:latin typeface="Centaur" panose="02030504050205020304" pitchFamily="18" charset="0"/>
            </a:endParaRPr>
          </a:p>
          <a:p>
            <a:pPr marL="0" indent="0">
              <a:buNone/>
            </a:pPr>
            <a:r>
              <a:rPr lang="en-US" u="sng" dirty="0"/>
              <a:t>Solution: </a:t>
            </a:r>
          </a:p>
          <a:p>
            <a:pPr marL="0" indent="0">
              <a:buNone/>
            </a:pPr>
            <a:r>
              <a:rPr lang="en-US" dirty="0">
                <a:solidFill>
                  <a:srgbClr val="002060"/>
                </a:solidFill>
                <a:latin typeface="Centaur" panose="02030504050205020304" pitchFamily="18" charset="0"/>
              </a:rPr>
              <a:t>(All Passwords) – (Small or Capital ONLY) – (Small or Digits) 			– (Capital or Digits) + (Small only) + (capital) + (Digits)</a:t>
            </a:r>
          </a:p>
        </p:txBody>
      </p:sp>
    </p:spTree>
    <p:extLst>
      <p:ext uri="{BB962C8B-B14F-4D97-AF65-F5344CB8AC3E}">
        <p14:creationId xmlns:p14="http://schemas.microsoft.com/office/powerpoint/2010/main" val="142512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24571" y="214714"/>
            <a:ext cx="5142857" cy="6428571"/>
          </a:xfrm>
          <a:prstGeom prst="rect">
            <a:avLst/>
          </a:prstGeom>
        </p:spPr>
      </p:pic>
    </p:spTree>
    <p:extLst>
      <p:ext uri="{BB962C8B-B14F-4D97-AF65-F5344CB8AC3E}">
        <p14:creationId xmlns:p14="http://schemas.microsoft.com/office/powerpoint/2010/main" val="33505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nodeType="clickEffect">
                                  <p:stCondLst>
                                    <p:cond delay="0"/>
                                  </p:stCondLst>
                                  <p:childTnLst>
                                    <p:animClr clrSpc="rgb" dir="cw">
                                      <p:cBhvr override="childStyle">
                                        <p:cTn id="11" dur="250" autoRev="1" fill="remove"/>
                                        <p:tgtEl>
                                          <p:spTgt spid="6"/>
                                        </p:tgtEl>
                                        <p:attrNameLst>
                                          <p:attrName>style.color</p:attrName>
                                        </p:attrNameLst>
                                      </p:cBhvr>
                                      <p:to>
                                        <a:schemeClr val="bg1"/>
                                      </p:to>
                                    </p:animClr>
                                    <p:animClr clrSpc="rgb" dir="cw">
                                      <p:cBhvr>
                                        <p:cTn id="12" dur="250" autoRev="1" fill="remove"/>
                                        <p:tgtEl>
                                          <p:spTgt spid="6"/>
                                        </p:tgtEl>
                                        <p:attrNameLst>
                                          <p:attrName>fillcolor</p:attrName>
                                        </p:attrNameLst>
                                      </p:cBhvr>
                                      <p:to>
                                        <a:schemeClr val="bg1"/>
                                      </p:to>
                                    </p:animClr>
                                    <p:set>
                                      <p:cBhvr>
                                        <p:cTn id="13" dur="250" autoRev="1" fill="remove"/>
                                        <p:tgtEl>
                                          <p:spTgt spid="6"/>
                                        </p:tgtEl>
                                        <p:attrNameLst>
                                          <p:attrName>fill.type</p:attrName>
                                        </p:attrNameLst>
                                      </p:cBhvr>
                                      <p:to>
                                        <p:strVal val="solid"/>
                                      </p:to>
                                    </p:set>
                                    <p:set>
                                      <p:cBhvr>
                                        <p:cTn id="14"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2">
                    <a:lumMod val="50000"/>
                  </a:schemeClr>
                </a:solidFill>
                <a:latin typeface="Buxton Sketch" panose="03080500000500000004" pitchFamily="66" charset="0"/>
              </a:rPr>
              <a:t>MORE PRACTICE PROBLEMS</a:t>
            </a:r>
          </a:p>
        </p:txBody>
      </p:sp>
      <p:sp>
        <p:nvSpPr>
          <p:cNvPr id="4" name="Subtitle 3"/>
          <p:cNvSpPr>
            <a:spLocks noGrp="1"/>
          </p:cNvSpPr>
          <p:nvPr>
            <p:ph type="subTitle" idx="1"/>
          </p:nvPr>
        </p:nvSpPr>
        <p:spPr/>
        <p:txBody>
          <a:bodyPr/>
          <a:lstStyle/>
          <a:p>
            <a:r>
              <a:rPr lang="en-US" b="1" dirty="0">
                <a:solidFill>
                  <a:srgbClr val="002060"/>
                </a:solidFill>
                <a:latin typeface="Papyrus" panose="03070502060502030205" pitchFamily="66" charset="0"/>
              </a:rPr>
              <a:t>Do it by yourself</a:t>
            </a:r>
            <a:endParaRPr lang="en-US" dirty="0"/>
          </a:p>
        </p:txBody>
      </p:sp>
    </p:spTree>
    <p:extLst>
      <p:ext uri="{BB962C8B-B14F-4D97-AF65-F5344CB8AC3E}">
        <p14:creationId xmlns:p14="http://schemas.microsoft.com/office/powerpoint/2010/main" val="1029947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PIE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5" name="Content Placeholder 4"/>
          <p:cNvSpPr>
            <a:spLocks noGrp="1"/>
          </p:cNvSpPr>
          <p:nvPr>
            <p:ph idx="1"/>
          </p:nvPr>
        </p:nvSpPr>
        <p:spPr>
          <a:xfrm>
            <a:off x="451833" y="2366538"/>
            <a:ext cx="10515600" cy="4351338"/>
          </a:xfrm>
        </p:spPr>
        <p:txBody>
          <a:bodyPr>
            <a:normAutofit/>
          </a:bodyPr>
          <a:lstStyle/>
          <a:p>
            <a:pPr marL="0" indent="0" algn="ctr">
              <a:buNone/>
            </a:pPr>
            <a:r>
              <a:rPr lang="en-US" sz="4400" dirty="0">
                <a:solidFill>
                  <a:schemeClr val="accent6">
                    <a:lumMod val="50000"/>
                  </a:schemeClr>
                </a:solidFill>
                <a:latin typeface="Centaur" panose="02030504050205020304" pitchFamily="18" charset="0"/>
              </a:rPr>
              <a:t>Finding a Formula for the Number of Elements in the Union of Three Sets.</a:t>
            </a:r>
          </a:p>
          <a:p>
            <a:pPr marL="0" indent="0" algn="ctr">
              <a:buNone/>
            </a:pPr>
            <a:endParaRPr lang="en-US" sz="4400" dirty="0">
              <a:solidFill>
                <a:schemeClr val="accent6">
                  <a:lumMod val="50000"/>
                </a:schemeClr>
              </a:solidFill>
              <a:latin typeface="Centaur" panose="02030504050205020304" pitchFamily="18" charset="0"/>
            </a:endParaRPr>
          </a:p>
          <a:p>
            <a:pPr marL="0" indent="0" algn="ctr">
              <a:buNone/>
            </a:pPr>
            <a:r>
              <a:rPr lang="en-US" sz="2400" dirty="0">
                <a:latin typeface="Centaur" panose="02030504050205020304" pitchFamily="18" charset="0"/>
              </a:rPr>
              <a:t>Venn Diagram???</a:t>
            </a:r>
          </a:p>
        </p:txBody>
      </p:sp>
    </p:spTree>
    <p:extLst>
      <p:ext uri="{BB962C8B-B14F-4D97-AF65-F5344CB8AC3E}">
        <p14:creationId xmlns:p14="http://schemas.microsoft.com/office/powerpoint/2010/main" val="3118706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Extension of PIE</a:t>
            </a:r>
          </a:p>
        </p:txBody>
      </p:sp>
      <p:sp>
        <p:nvSpPr>
          <p:cNvPr id="3" name="Content Placeholder 2"/>
          <p:cNvSpPr>
            <a:spLocks noGrp="1"/>
          </p:cNvSpPr>
          <p:nvPr>
            <p:ph idx="1"/>
          </p:nvPr>
        </p:nvSpPr>
        <p:spPr/>
        <p:txBody>
          <a:bodyPr>
            <a:normAutofit/>
          </a:bodyPr>
          <a:lstStyle/>
          <a:p>
            <a:pPr marL="0" indent="0" algn="ctr">
              <a:buNone/>
            </a:pPr>
            <a:r>
              <a:rPr lang="en-US" sz="2000" b="1" dirty="0"/>
              <a:t>Finding a Formula for the Number of Elements in the Union of Three Sets.</a:t>
            </a:r>
          </a:p>
          <a:p>
            <a:pPr marL="0" indent="0" algn="ctr">
              <a:buNone/>
            </a:pPr>
            <a:endParaRPr lang="en-US" sz="4400" b="1" dirty="0"/>
          </a:p>
        </p:txBody>
      </p:sp>
      <p:pic>
        <p:nvPicPr>
          <p:cNvPr id="5" name="Picture 4"/>
          <p:cNvPicPr>
            <a:picLocks noChangeAspect="1"/>
          </p:cNvPicPr>
          <p:nvPr/>
        </p:nvPicPr>
        <p:blipFill rotWithShape="1">
          <a:blip r:embed="rId2"/>
          <a:srcRect t="7468"/>
          <a:stretch/>
        </p:blipFill>
        <p:spPr>
          <a:xfrm>
            <a:off x="4255332" y="2137456"/>
            <a:ext cx="3916463" cy="3566160"/>
          </a:xfrm>
          <a:prstGeom prst="rect">
            <a:avLst/>
          </a:prstGeom>
        </p:spPr>
      </p:pic>
      <p:pic>
        <p:nvPicPr>
          <p:cNvPr id="6" name="Picture 5"/>
          <p:cNvPicPr>
            <a:picLocks noChangeAspect="1"/>
          </p:cNvPicPr>
          <p:nvPr/>
        </p:nvPicPr>
        <p:blipFill>
          <a:blip r:embed="rId3"/>
          <a:stretch>
            <a:fillRect/>
          </a:stretch>
        </p:blipFill>
        <p:spPr>
          <a:xfrm>
            <a:off x="1463038" y="5703616"/>
            <a:ext cx="9501049" cy="651375"/>
          </a:xfrm>
          <a:prstGeom prst="rect">
            <a:avLst/>
          </a:prstGeom>
        </p:spPr>
      </p:pic>
    </p:spTree>
    <p:extLst>
      <p:ext uri="{BB962C8B-B14F-4D97-AF65-F5344CB8AC3E}">
        <p14:creationId xmlns:p14="http://schemas.microsoft.com/office/powerpoint/2010/main" val="2787241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64766"/>
            <a:ext cx="3978365" cy="3484499"/>
          </a:xfrm>
          <a:prstGeom prst="rect">
            <a:avLst/>
          </a:prstGeom>
        </p:spPr>
      </p:pic>
      <p:pic>
        <p:nvPicPr>
          <p:cNvPr id="2" name="Picture 1"/>
          <p:cNvPicPr>
            <a:picLocks noChangeAspect="1"/>
          </p:cNvPicPr>
          <p:nvPr/>
        </p:nvPicPr>
        <p:blipFill>
          <a:blip r:embed="rId3"/>
          <a:stretch>
            <a:fillRect/>
          </a:stretch>
        </p:blipFill>
        <p:spPr>
          <a:xfrm>
            <a:off x="4722454" y="433805"/>
            <a:ext cx="3803360" cy="3346419"/>
          </a:xfrm>
          <a:prstGeom prst="rect">
            <a:avLst/>
          </a:prstGeom>
        </p:spPr>
      </p:pic>
    </p:spTree>
    <p:extLst>
      <p:ext uri="{BB962C8B-B14F-4D97-AF65-F5344CB8AC3E}">
        <p14:creationId xmlns:p14="http://schemas.microsoft.com/office/powerpoint/2010/main" val="885154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64766"/>
            <a:ext cx="3978365" cy="3484499"/>
          </a:xfrm>
          <a:prstGeom prst="rect">
            <a:avLst/>
          </a:prstGeom>
        </p:spPr>
      </p:pic>
      <p:pic>
        <p:nvPicPr>
          <p:cNvPr id="2" name="Picture 1"/>
          <p:cNvPicPr>
            <a:picLocks noChangeAspect="1"/>
          </p:cNvPicPr>
          <p:nvPr/>
        </p:nvPicPr>
        <p:blipFill>
          <a:blip r:embed="rId3"/>
          <a:stretch>
            <a:fillRect/>
          </a:stretch>
        </p:blipFill>
        <p:spPr>
          <a:xfrm>
            <a:off x="4722454" y="433805"/>
            <a:ext cx="3803360" cy="3346419"/>
          </a:xfrm>
          <a:prstGeom prst="rect">
            <a:avLst/>
          </a:prstGeom>
        </p:spPr>
      </p:pic>
      <p:pic>
        <p:nvPicPr>
          <p:cNvPr id="3" name="Picture 2"/>
          <p:cNvPicPr>
            <a:picLocks noChangeAspect="1"/>
          </p:cNvPicPr>
          <p:nvPr/>
        </p:nvPicPr>
        <p:blipFill>
          <a:blip r:embed="rId4"/>
          <a:stretch>
            <a:fillRect/>
          </a:stretch>
        </p:blipFill>
        <p:spPr>
          <a:xfrm>
            <a:off x="2748969" y="3780224"/>
            <a:ext cx="7981950" cy="3019425"/>
          </a:xfrm>
          <a:prstGeom prst="rect">
            <a:avLst/>
          </a:prstGeom>
        </p:spPr>
      </p:pic>
    </p:spTree>
    <p:extLst>
      <p:ext uri="{BB962C8B-B14F-4D97-AF65-F5344CB8AC3E}">
        <p14:creationId xmlns:p14="http://schemas.microsoft.com/office/powerpoint/2010/main" val="17262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
        <p:nvSpPr>
          <p:cNvPr id="3" name="Content Placeholder 2"/>
          <p:cNvSpPr>
            <a:spLocks noGrp="1"/>
          </p:cNvSpPr>
          <p:nvPr>
            <p:ph idx="1"/>
          </p:nvPr>
        </p:nvSpPr>
        <p:spPr>
          <a:xfrm>
            <a:off x="310166" y="1426379"/>
            <a:ext cx="11486881" cy="4871389"/>
          </a:xfrm>
        </p:spPr>
        <p:txBody>
          <a:bodyPr/>
          <a:lstStyle/>
          <a:p>
            <a:pPr marL="0" indent="0">
              <a:buNone/>
            </a:pPr>
            <a:r>
              <a:rPr lang="en-US" sz="3200" b="1" u="sng" dirty="0">
                <a:solidFill>
                  <a:schemeClr val="accent6">
                    <a:lumMod val="50000"/>
                  </a:schemeClr>
                </a:solidFill>
                <a:latin typeface="Centaur" panose="02030504050205020304" pitchFamily="18" charset="0"/>
              </a:rPr>
              <a:t>Counting Bit Strings</a:t>
            </a:r>
            <a:endParaRPr lang="en-US" sz="3200" b="1" dirty="0">
              <a:solidFill>
                <a:schemeClr val="accent6">
                  <a:lumMod val="50000"/>
                </a:schemeClr>
              </a:solidFill>
              <a:latin typeface="Centaur" panose="02030504050205020304" pitchFamily="18" charset="0"/>
            </a:endParaRPr>
          </a:p>
          <a:p>
            <a:r>
              <a:rPr lang="en-US" dirty="0">
                <a:solidFill>
                  <a:srgbClr val="002060"/>
                </a:solidFill>
                <a:latin typeface="Centaur" panose="02030504050205020304" pitchFamily="18" charset="0"/>
              </a:rPr>
              <a:t>How many bit strings of length eight either start with </a:t>
            </a:r>
            <a:r>
              <a:rPr lang="en-US" dirty="0">
                <a:solidFill>
                  <a:srgbClr val="FF0000"/>
                </a:solidFill>
                <a:latin typeface="Centaur" panose="02030504050205020304" pitchFamily="18" charset="0"/>
              </a:rPr>
              <a:t>a 1 bit </a:t>
            </a:r>
            <a:r>
              <a:rPr lang="en-US" dirty="0">
                <a:solidFill>
                  <a:srgbClr val="002060"/>
                </a:solidFill>
                <a:latin typeface="Centaur" panose="02030504050205020304" pitchFamily="18" charset="0"/>
              </a:rPr>
              <a:t>or end with the </a:t>
            </a:r>
            <a:r>
              <a:rPr lang="en-US" dirty="0">
                <a:solidFill>
                  <a:srgbClr val="FF0000"/>
                </a:solidFill>
                <a:latin typeface="Centaur" panose="02030504050205020304" pitchFamily="18" charset="0"/>
              </a:rPr>
              <a:t>two bits 00</a:t>
            </a:r>
            <a:r>
              <a:rPr lang="en-US" dirty="0">
                <a:solidFill>
                  <a:srgbClr val="002060"/>
                </a:solidFill>
                <a:latin typeface="Centaur" panose="02030504050205020304" pitchFamily="18" charset="0"/>
              </a:rPr>
              <a:t>?</a:t>
            </a:r>
            <a:endParaRPr lang="en-US" u="sng" dirty="0">
              <a:solidFill>
                <a:srgbClr val="00206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p:spTree>
    <p:extLst>
      <p:ext uri="{BB962C8B-B14F-4D97-AF65-F5344CB8AC3E}">
        <p14:creationId xmlns:p14="http://schemas.microsoft.com/office/powerpoint/2010/main" val="288526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Problem: Application of PIE</a:t>
            </a:r>
          </a:p>
        </p:txBody>
      </p:sp>
      <p:pic>
        <p:nvPicPr>
          <p:cNvPr id="5" name="Picture 4"/>
          <p:cNvPicPr>
            <a:picLocks noChangeAspect="1"/>
          </p:cNvPicPr>
          <p:nvPr/>
        </p:nvPicPr>
        <p:blipFill>
          <a:blip r:embed="rId2"/>
          <a:stretch>
            <a:fillRect/>
          </a:stretch>
        </p:blipFill>
        <p:spPr>
          <a:xfrm>
            <a:off x="565809" y="1825625"/>
            <a:ext cx="11060382" cy="1773188"/>
          </a:xfrm>
          <a:prstGeom prst="rect">
            <a:avLst/>
          </a:prstGeom>
        </p:spPr>
      </p:pic>
    </p:spTree>
    <p:extLst>
      <p:ext uri="{BB962C8B-B14F-4D97-AF65-F5344CB8AC3E}">
        <p14:creationId xmlns:p14="http://schemas.microsoft.com/office/powerpoint/2010/main" val="70440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5809" y="415941"/>
            <a:ext cx="11060382" cy="1773188"/>
          </a:xfrm>
          <a:prstGeom prst="rect">
            <a:avLst/>
          </a:prstGeom>
        </p:spPr>
      </p:pic>
      <p:pic>
        <p:nvPicPr>
          <p:cNvPr id="7" name="Picture 6"/>
          <p:cNvPicPr>
            <a:picLocks noChangeAspect="1"/>
          </p:cNvPicPr>
          <p:nvPr/>
        </p:nvPicPr>
        <p:blipFill>
          <a:blip r:embed="rId3"/>
          <a:stretch>
            <a:fillRect/>
          </a:stretch>
        </p:blipFill>
        <p:spPr>
          <a:xfrm>
            <a:off x="3076020" y="2189129"/>
            <a:ext cx="5308126" cy="4525588"/>
          </a:xfrm>
          <a:prstGeom prst="rect">
            <a:avLst/>
          </a:prstGeom>
        </p:spPr>
      </p:pic>
    </p:spTree>
    <p:extLst>
      <p:ext uri="{BB962C8B-B14F-4D97-AF65-F5344CB8AC3E}">
        <p14:creationId xmlns:p14="http://schemas.microsoft.com/office/powerpoint/2010/main" val="2889503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Inclusion-Exclusion</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In a survey on the college students, the following data was obtained: </a:t>
            </a:r>
          </a:p>
          <a:p>
            <a:pPr marL="0" indent="0">
              <a:buNone/>
            </a:pPr>
            <a:r>
              <a:rPr lang="en-US" dirty="0"/>
              <a:t>• 78 like Vanilla Ice-cream </a:t>
            </a:r>
          </a:p>
          <a:p>
            <a:pPr marL="0" indent="0">
              <a:buNone/>
            </a:pPr>
            <a:r>
              <a:rPr lang="en-US" dirty="0"/>
              <a:t>• 32 like Chocolate </a:t>
            </a:r>
          </a:p>
          <a:p>
            <a:pPr marL="0" indent="0">
              <a:buNone/>
            </a:pPr>
            <a:r>
              <a:rPr lang="en-US" dirty="0"/>
              <a:t>• 57 like Mango Ice-cream </a:t>
            </a:r>
          </a:p>
          <a:p>
            <a:pPr marL="0" indent="0">
              <a:buNone/>
            </a:pPr>
            <a:r>
              <a:rPr lang="en-US" dirty="0"/>
              <a:t>• 13 like both Vanilla Ice-cream and Chocolate </a:t>
            </a:r>
          </a:p>
          <a:p>
            <a:pPr marL="0" indent="0">
              <a:buNone/>
            </a:pPr>
            <a:r>
              <a:rPr lang="en-US" dirty="0"/>
              <a:t>• 21 like both Chocolate and Mango Ice-cream </a:t>
            </a:r>
          </a:p>
          <a:p>
            <a:pPr marL="0" indent="0">
              <a:buNone/>
            </a:pPr>
            <a:r>
              <a:rPr lang="en-US" dirty="0"/>
              <a:t>• 16 like both Mango Ice-cream and Vanilla Ice-cream </a:t>
            </a:r>
          </a:p>
          <a:p>
            <a:pPr marL="0" indent="0">
              <a:buNone/>
            </a:pPr>
            <a:r>
              <a:rPr lang="en-US" dirty="0"/>
              <a:t>• 5 like all three ﬂavors above </a:t>
            </a:r>
          </a:p>
          <a:p>
            <a:pPr marL="0" indent="0">
              <a:buNone/>
            </a:pPr>
            <a:r>
              <a:rPr lang="en-US" dirty="0"/>
              <a:t>• 14 like none of these three ﬂavors </a:t>
            </a:r>
          </a:p>
          <a:p>
            <a:pPr marL="0" indent="0">
              <a:buNone/>
            </a:pPr>
            <a:r>
              <a:rPr lang="en-US" dirty="0"/>
              <a:t>How many students were surveyed?</a:t>
            </a:r>
          </a:p>
          <a:p>
            <a:pPr marL="0" indent="0">
              <a:buNone/>
            </a:pPr>
            <a:endParaRPr lang="en-US" dirty="0"/>
          </a:p>
          <a:p>
            <a:pPr marL="0" indent="0">
              <a:buNone/>
            </a:pPr>
            <a:r>
              <a:rPr lang="en-US" dirty="0">
                <a:solidFill>
                  <a:srgbClr val="00B050"/>
                </a:solidFill>
              </a:rPr>
              <a:t>(78 + 32 + 57 – 13 – 21 – 16 + 5)  + 14 = Total Students</a:t>
            </a: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7841" y="230188"/>
            <a:ext cx="2134309" cy="1197735"/>
          </a:xfrm>
          <a:prstGeom prst="rect">
            <a:avLst/>
          </a:prstGeom>
        </p:spPr>
      </p:pic>
    </p:spTree>
    <p:extLst>
      <p:ext uri="{BB962C8B-B14F-4D97-AF65-F5344CB8AC3E}">
        <p14:creationId xmlns:p14="http://schemas.microsoft.com/office/powerpoint/2010/main" val="27480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4978"/>
            <a:ext cx="10515600" cy="1325563"/>
          </a:xfrm>
        </p:spPr>
        <p:txBody>
          <a:bodyPr>
            <a:normAutofit/>
          </a:bodyPr>
          <a:lstStyle/>
          <a:p>
            <a:r>
              <a:rPr lang="en-US" sz="3200" dirty="0"/>
              <a:t>How many positive integers under 500 are not divisible by either of the numbers 2,3,5,11?</a:t>
            </a:r>
          </a:p>
        </p:txBody>
      </p:sp>
      <p:sp>
        <p:nvSpPr>
          <p:cNvPr id="3" name="Rectangle 2"/>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26795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6331"/>
            <a:ext cx="10515600" cy="1325563"/>
          </a:xfrm>
        </p:spPr>
        <p:txBody>
          <a:bodyPr>
            <a:normAutofit/>
          </a:bodyPr>
          <a:lstStyle/>
          <a:p>
            <a:r>
              <a:rPr lang="en-US" sz="3200" dirty="0"/>
              <a:t>How many positive integers under 500 are not divisible by either of the numbers 2,3,5,11?</a:t>
            </a:r>
          </a:p>
        </p:txBody>
      </p:sp>
      <p:sp>
        <p:nvSpPr>
          <p:cNvPr id="3" name="Content Placeholder 2"/>
          <p:cNvSpPr>
            <a:spLocks noGrp="1"/>
          </p:cNvSpPr>
          <p:nvPr>
            <p:ph idx="1"/>
          </p:nvPr>
        </p:nvSpPr>
        <p:spPr>
          <a:xfrm>
            <a:off x="838200" y="2160476"/>
            <a:ext cx="10515600" cy="4351338"/>
          </a:xfrm>
        </p:spPr>
        <p:txBody>
          <a:bodyPr>
            <a:normAutofit fontScale="62500" lnSpcReduction="20000"/>
          </a:bodyPr>
          <a:lstStyle/>
          <a:p>
            <a:pPr marL="0" indent="0">
              <a:buNone/>
            </a:pPr>
            <a:r>
              <a:rPr lang="en-US" dirty="0"/>
              <a:t>[</a:t>
            </a:r>
            <a:r>
              <a:rPr lang="en-US" i="1" dirty="0"/>
              <a:t>To Begin:</a:t>
            </a:r>
            <a:r>
              <a:rPr lang="en-US" dirty="0"/>
              <a:t>]We use the following formula: the number of positive integers strictly smaller than 500 and divisible by n is 499/n. </a:t>
            </a:r>
          </a:p>
          <a:p>
            <a:pPr marL="0" indent="0">
              <a:buNone/>
            </a:pPr>
            <a:r>
              <a:rPr lang="en-US" dirty="0"/>
              <a:t>Now consider the following sets:</a:t>
            </a:r>
          </a:p>
          <a:p>
            <a:pPr marL="0" indent="0">
              <a:buNone/>
            </a:pPr>
            <a:r>
              <a:rPr lang="en-US" dirty="0"/>
              <a:t>A : the set of positive integers strictly smaller than 500 (there are 499 such numbers); </a:t>
            </a:r>
          </a:p>
          <a:p>
            <a:pPr marL="0" indent="0">
              <a:buNone/>
            </a:pPr>
            <a:r>
              <a:rPr lang="en-US" dirty="0"/>
              <a:t>A1 : the set of positive integers strictly smaller than 500 that are divisible by 2 (there are 249 such numbers); </a:t>
            </a:r>
          </a:p>
          <a:p>
            <a:pPr marL="0" indent="0">
              <a:buNone/>
            </a:pPr>
            <a:r>
              <a:rPr lang="en-US" dirty="0"/>
              <a:t>A2 : the set of positive integers smaller than 500 that are divisible by 3 (there are 166 such numbers); </a:t>
            </a:r>
          </a:p>
          <a:p>
            <a:pPr marL="0" indent="0">
              <a:buNone/>
            </a:pPr>
            <a:r>
              <a:rPr lang="en-US" dirty="0"/>
              <a:t>A3 : the set of positive integers smaller than 500 that are divisible by 5 (there are 99 such numbers);</a:t>
            </a:r>
          </a:p>
          <a:p>
            <a:pPr marL="0" indent="0">
              <a:buNone/>
            </a:pPr>
            <a:r>
              <a:rPr lang="en-US" dirty="0"/>
              <a:t>A4 : the set of positive integers smaller than 500 that are divisible by 11 (there are 45 such numbers). </a:t>
            </a:r>
          </a:p>
          <a:p>
            <a:pPr marL="0" indent="0">
              <a:buNone/>
            </a:pPr>
            <a:r>
              <a:rPr lang="en-US" dirty="0"/>
              <a:t>We are interested in the cardinality of the following set</a:t>
            </a:r>
          </a:p>
          <a:p>
            <a:r>
              <a:rPr lang="en-US" dirty="0"/>
              <a:t>|A\(A1 ∪A2 ∪A3 ∪A4)|. </a:t>
            </a:r>
          </a:p>
          <a:p>
            <a:pPr marL="0" indent="0">
              <a:buNone/>
            </a:pPr>
            <a:r>
              <a:rPr lang="en-US" dirty="0"/>
              <a:t>Since A1, A2, A3 and A4 are all subsets of A, the value above is equal to </a:t>
            </a:r>
          </a:p>
          <a:p>
            <a:pPr marL="0" indent="0">
              <a:buNone/>
            </a:pPr>
            <a:r>
              <a:rPr lang="en-US" dirty="0"/>
              <a:t>|A|−|A1 ∪A2 ∪A3 ∪A4|. </a:t>
            </a: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3320040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2703"/>
            <a:ext cx="10515600" cy="729579"/>
          </a:xfrm>
        </p:spPr>
        <p:txBody>
          <a:bodyPr>
            <a:normAutofit/>
          </a:bodyPr>
          <a:lstStyle/>
          <a:p>
            <a:r>
              <a:rPr lang="en-US" sz="3200" dirty="0"/>
              <a:t>Self-assessment Quiz:</a:t>
            </a:r>
            <a:endParaRPr lang="en-US" sz="3200" i="1" dirty="0"/>
          </a:p>
        </p:txBody>
      </p:sp>
      <p:sp>
        <p:nvSpPr>
          <p:cNvPr id="3" name="Content Placeholder 2"/>
          <p:cNvSpPr>
            <a:spLocks noGrp="1"/>
          </p:cNvSpPr>
          <p:nvPr>
            <p:ph idx="1"/>
          </p:nvPr>
        </p:nvSpPr>
        <p:spPr>
          <a:xfrm>
            <a:off x="838200" y="1764406"/>
            <a:ext cx="10515600" cy="4824681"/>
          </a:xfrm>
        </p:spPr>
        <p:txBody>
          <a:bodyPr>
            <a:normAutofit/>
          </a:bodyPr>
          <a:lstStyle/>
          <a:p>
            <a:r>
              <a:rPr lang="en-US" dirty="0"/>
              <a:t>1. </a:t>
            </a:r>
            <a:r>
              <a:rPr lang="en-US" dirty="0" err="1"/>
              <a:t>XinHua</a:t>
            </a:r>
            <a:r>
              <a:rPr lang="en-US" dirty="0"/>
              <a:t> Chinese Cuisine oﬀers an early-bird dinner special, which includes one of four entrees, either a soup (two kinds) or a salad (four choices), and a dessert (three choices). </a:t>
            </a:r>
            <a:br>
              <a:rPr lang="en-US" dirty="0"/>
            </a:br>
            <a:r>
              <a:rPr lang="en-US" dirty="0"/>
              <a:t>In how many diﬀerent ways can one order all three courses from the special menu?</a:t>
            </a:r>
          </a:p>
          <a:p>
            <a:r>
              <a:rPr lang="en-US" dirty="0"/>
              <a:t>2. How many functions are there from a 5-element set A to a 6-element set B? </a:t>
            </a:r>
            <a:br>
              <a:rPr lang="en-US" dirty="0"/>
            </a:br>
            <a:r>
              <a:rPr lang="en-US" dirty="0"/>
              <a:t>How many are one-to-one? </a:t>
            </a:r>
          </a:p>
          <a:p>
            <a:r>
              <a:rPr lang="en-US" dirty="0"/>
              <a:t>3. How many subsets of {1,2,...,8} contain more than one element? </a:t>
            </a:r>
          </a:p>
          <a:p>
            <a:r>
              <a:rPr lang="en-US" dirty="0"/>
              <a:t>4. How many bit strings of length eight either start with 01 or end with 01? </a:t>
            </a:r>
          </a:p>
          <a:p>
            <a:pPr marL="0" indent="0">
              <a:buNone/>
            </a:pPr>
            <a:endParaRPr lang="en-US" dirty="0"/>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933141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4370"/>
            <a:ext cx="10515600" cy="729579"/>
          </a:xfrm>
        </p:spPr>
        <p:txBody>
          <a:bodyPr>
            <a:normAutofit/>
          </a:bodyPr>
          <a:lstStyle/>
          <a:p>
            <a:r>
              <a:rPr lang="en-US" sz="3200" dirty="0"/>
              <a:t>Self-assessment Quiz:</a:t>
            </a:r>
            <a:endParaRPr lang="en-US" sz="3200" i="1" dirty="0"/>
          </a:p>
        </p:txBody>
      </p:sp>
      <p:sp>
        <p:nvSpPr>
          <p:cNvPr id="3" name="Content Placeholder 2"/>
          <p:cNvSpPr>
            <a:spLocks noGrp="1"/>
          </p:cNvSpPr>
          <p:nvPr>
            <p:ph idx="1"/>
          </p:nvPr>
        </p:nvSpPr>
        <p:spPr>
          <a:xfrm>
            <a:off x="838200" y="1893194"/>
            <a:ext cx="10515600" cy="4824681"/>
          </a:xfrm>
        </p:spPr>
        <p:txBody>
          <a:bodyPr>
            <a:normAutofit/>
          </a:bodyPr>
          <a:lstStyle/>
          <a:p>
            <a:r>
              <a:rPr lang="en-US" dirty="0" err="1"/>
              <a:t>XinHua</a:t>
            </a:r>
            <a:r>
              <a:rPr lang="en-US" dirty="0"/>
              <a:t> Chinese Cuisine oﬀers an early bird dinner special, which includes one of four entrees, either a soup (two kinds) or a salad (four choices), and a dessert (three choices). In how many diﬀerent ways can one order all three courses from the special menu? </a:t>
            </a:r>
          </a:p>
          <a:p>
            <a:pPr marL="0" indent="0">
              <a:buNone/>
            </a:pPr>
            <a:r>
              <a:rPr lang="en-US" dirty="0"/>
              <a:t>Solution: A hypothetical diner can order an entree in four ways, one of six ﬁrst courses, and one of three desserts. By the product rule, there are 4·6·3 = 72 ways to order. </a:t>
            </a: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2019287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7401"/>
            <a:ext cx="10515600" cy="729579"/>
          </a:xfrm>
        </p:spPr>
        <p:txBody>
          <a:bodyPr>
            <a:normAutofit/>
          </a:bodyPr>
          <a:lstStyle/>
          <a:p>
            <a:r>
              <a:rPr lang="en-US" sz="3200" dirty="0"/>
              <a:t>Self-assessment Quiz:</a:t>
            </a:r>
            <a:endParaRPr lang="en-US" sz="3200" i="1" dirty="0"/>
          </a:p>
        </p:txBody>
      </p:sp>
      <p:sp>
        <p:nvSpPr>
          <p:cNvPr id="3" name="Content Placeholder 2"/>
          <p:cNvSpPr>
            <a:spLocks noGrp="1"/>
          </p:cNvSpPr>
          <p:nvPr>
            <p:ph idx="1"/>
          </p:nvPr>
        </p:nvSpPr>
        <p:spPr>
          <a:xfrm>
            <a:off x="838200" y="2033320"/>
            <a:ext cx="10515600" cy="4058388"/>
          </a:xfrm>
        </p:spPr>
        <p:txBody>
          <a:bodyPr>
            <a:normAutofit/>
          </a:bodyPr>
          <a:lstStyle/>
          <a:p>
            <a:r>
              <a:rPr lang="en-US" dirty="0"/>
              <a:t>2. How many functions are there from a 5-element set A to a 6-element set B? How many are one-to-one? </a:t>
            </a:r>
          </a:p>
          <a:p>
            <a:pPr marL="0" indent="0">
              <a:buNone/>
            </a:pPr>
            <a:r>
              <a:rPr lang="en-US" dirty="0"/>
              <a:t>Solution: Let A = {a1,a2,...,a5}. In the ﬁrst case, there are 6 choices for the image of each element </a:t>
            </a:r>
            <a:r>
              <a:rPr lang="en-US" dirty="0" err="1"/>
              <a:t>ai</a:t>
            </a:r>
            <a:r>
              <a:rPr lang="en-US" dirty="0"/>
              <a:t> ∈ A, so by the product rule there are 6^5 = 7776 such functions. </a:t>
            </a:r>
          </a:p>
          <a:p>
            <a:pPr marL="0" indent="0">
              <a:buNone/>
            </a:pPr>
            <a:r>
              <a:rPr lang="en-US" dirty="0"/>
              <a:t>If the function must be one-to-one, there are six choices for the image of a1, then ﬁve choices for the image of a2, etc. So there are 6·5·4·3·2 = 6! = 720 one-to-one functions from A to B</a:t>
            </a: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339251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352" y="983311"/>
            <a:ext cx="10515600" cy="729579"/>
          </a:xfrm>
        </p:spPr>
        <p:txBody>
          <a:bodyPr>
            <a:normAutofit/>
          </a:bodyPr>
          <a:lstStyle/>
          <a:p>
            <a:r>
              <a:rPr lang="en-US" sz="3200" dirty="0"/>
              <a:t>Self-assessment Quiz: </a:t>
            </a:r>
            <a:endParaRPr lang="en-US" sz="3200" i="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8352" y="2189409"/>
                <a:ext cx="10515600" cy="3528811"/>
              </a:xfrm>
            </p:spPr>
            <p:txBody>
              <a:bodyPr>
                <a:normAutofit/>
              </a:bodyPr>
              <a:lstStyle/>
              <a:p>
                <a:r>
                  <a:rPr lang="en-US" dirty="0"/>
                  <a:t>3. How many subsets of {1,2,...,8} contain more than one element? </a:t>
                </a:r>
              </a:p>
              <a:p>
                <a:pPr marL="0" indent="0">
                  <a:buNone/>
                </a:pPr>
                <a:endParaRPr lang="en-US" dirty="0"/>
              </a:p>
              <a:p>
                <a:pPr marL="0" indent="0">
                  <a:buNone/>
                </a:pPr>
                <a:r>
                  <a:rPr lang="en-US" dirty="0">
                    <a:solidFill>
                      <a:srgbClr val="C00000"/>
                    </a:solidFill>
                  </a:rPr>
                  <a:t>Solution:</a:t>
                </a:r>
                <a:r>
                  <a:rPr lang="en-US" dirty="0"/>
                  <a:t> </a:t>
                </a:r>
                <a:r>
                  <a:rPr lang="en-US" dirty="0">
                    <a:solidFill>
                      <a:schemeClr val="accent5">
                        <a:lumMod val="50000"/>
                      </a:schemeClr>
                    </a:solidFill>
                  </a:rPr>
                  <a:t>All except the empty set and the eight singletons, so altogether </a:t>
                </a:r>
                <a14:m>
                  <m:oMath xmlns:m="http://schemas.openxmlformats.org/officeDocument/2006/math">
                    <m:sSup>
                      <m:sSupPr>
                        <m:ctrlPr>
                          <a:rPr lang="en-US" i="1" dirty="0" smtClean="0">
                            <a:solidFill>
                              <a:schemeClr val="accent5">
                                <a:lumMod val="50000"/>
                              </a:schemeClr>
                            </a:solidFill>
                            <a:latin typeface="Cambria Math" panose="02040503050406030204" pitchFamily="18" charset="0"/>
                          </a:rPr>
                        </m:ctrlPr>
                      </m:sSupPr>
                      <m:e>
                        <m:r>
                          <a:rPr lang="en-US" i="1" dirty="0" smtClean="0">
                            <a:solidFill>
                              <a:schemeClr val="accent5">
                                <a:lumMod val="50000"/>
                              </a:schemeClr>
                            </a:solidFill>
                            <a:latin typeface="Cambria Math" panose="02040503050406030204" pitchFamily="18" charset="0"/>
                          </a:rPr>
                          <m:t>2</m:t>
                        </m:r>
                      </m:e>
                      <m:sup>
                        <m:r>
                          <a:rPr lang="en-US" i="1" dirty="0" smtClean="0">
                            <a:solidFill>
                              <a:schemeClr val="accent5">
                                <a:lumMod val="50000"/>
                              </a:schemeClr>
                            </a:solidFill>
                            <a:latin typeface="Cambria Math" panose="02040503050406030204" pitchFamily="18" charset="0"/>
                          </a:rPr>
                          <m:t>8</m:t>
                        </m:r>
                      </m:sup>
                    </m:sSup>
                    <m:r>
                      <a:rPr lang="en-US" i="1" dirty="0" smtClean="0">
                        <a:solidFill>
                          <a:schemeClr val="accent5">
                            <a:lumMod val="50000"/>
                          </a:schemeClr>
                        </a:solidFill>
                        <a:latin typeface="Cambria Math" panose="02040503050406030204" pitchFamily="18" charset="0"/>
                      </a:rPr>
                      <m:t> </m:t>
                    </m:r>
                    <m:r>
                      <a:rPr lang="en-US" i="1" dirty="0">
                        <a:solidFill>
                          <a:schemeClr val="accent5">
                            <a:lumMod val="50000"/>
                          </a:schemeClr>
                        </a:solidFill>
                        <a:latin typeface="Cambria Math" panose="02040503050406030204" pitchFamily="18" charset="0"/>
                      </a:rPr>
                      <m:t>−9 = 247 </m:t>
                    </m:r>
                  </m:oMath>
                </a14:m>
                <a:r>
                  <a:rPr lang="en-US" dirty="0">
                    <a:solidFill>
                      <a:schemeClr val="accent5">
                        <a:lumMod val="50000"/>
                      </a:schemeClr>
                    </a:solidFill>
                  </a:rPr>
                  <a:t>subsets contain more than one element.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8352" y="2189409"/>
                <a:ext cx="10515600" cy="3528811"/>
              </a:xfrm>
              <a:blipFill rotWithShape="0">
                <a:blip r:embed="rId2"/>
                <a:stretch>
                  <a:fillRect l="-1159" t="-2763"/>
                </a:stretch>
              </a:blipFill>
            </p:spPr>
            <p:txBody>
              <a:bodyPr/>
              <a:lstStyle/>
              <a:p>
                <a:r>
                  <a:rPr lang="en-US">
                    <a:noFill/>
                  </a:rPr>
                  <a:t> </a:t>
                </a:r>
              </a:p>
            </p:txBody>
          </p:sp>
        </mc:Fallback>
      </mc:AlternateContent>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42300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5130"/>
            <a:ext cx="10515600" cy="729579"/>
          </a:xfrm>
        </p:spPr>
        <p:txBody>
          <a:bodyPr>
            <a:normAutofit/>
          </a:bodyPr>
          <a:lstStyle/>
          <a:p>
            <a:r>
              <a:rPr lang="en-US" sz="3200" dirty="0"/>
              <a:t>Self-assessment Quiz:</a:t>
            </a:r>
            <a:endParaRPr lang="en-US" sz="3200" i="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24260"/>
                <a:ext cx="10515600" cy="3799267"/>
              </a:xfrm>
            </p:spPr>
            <p:txBody>
              <a:bodyPr>
                <a:normAutofit/>
              </a:bodyPr>
              <a:lstStyle/>
              <a:p>
                <a:r>
                  <a:rPr lang="en-US" dirty="0"/>
                  <a:t>How many bit strings of length 8 either start with 01 or end with 01? </a:t>
                </a:r>
              </a:p>
              <a:p>
                <a:endParaRPr lang="en-US" dirty="0"/>
              </a:p>
              <a:p>
                <a:endParaRPr lang="en-US" dirty="0"/>
              </a:p>
              <a:p>
                <a:pPr marL="0" indent="0">
                  <a:buNone/>
                </a:pPr>
                <a:r>
                  <a:rPr lang="en-US" dirty="0"/>
                  <a:t>Solution: </a:t>
                </a:r>
                <a:r>
                  <a:rPr lang="en-US" dirty="0">
                    <a:solidFill>
                      <a:srgbClr val="00B050"/>
                    </a:solidFill>
                  </a:rPr>
                  <a:t>There are </a:t>
                </a:r>
                <a14:m>
                  <m:oMath xmlns:m="http://schemas.openxmlformats.org/officeDocument/2006/math">
                    <m:sSup>
                      <m:sSupPr>
                        <m:ctrlPr>
                          <a:rPr lang="en-US"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6</m:t>
                        </m:r>
                      </m:sup>
                    </m:sSup>
                    <m:r>
                      <a:rPr lang="en-US" b="0" i="1" dirty="0" smtClean="0">
                        <a:solidFill>
                          <a:srgbClr val="00B050"/>
                        </a:solidFill>
                        <a:latin typeface="Cambria Math" panose="02040503050406030204" pitchFamily="18" charset="0"/>
                      </a:rPr>
                      <m:t>=64</m:t>
                    </m:r>
                  </m:oMath>
                </a14:m>
                <a:r>
                  <a:rPr lang="en-US" dirty="0">
                    <a:solidFill>
                      <a:srgbClr val="00B050"/>
                    </a:solidFill>
                  </a:rPr>
                  <a:t> that start with 01, </a:t>
                </a:r>
              </a:p>
              <a:p>
                <a:pPr marL="0" indent="0">
                  <a:buNone/>
                </a:pPr>
                <a14:m>
                  <m:oMath xmlns:m="http://schemas.openxmlformats.org/officeDocument/2006/math">
                    <m:sSup>
                      <m:sSupPr>
                        <m:ctrlPr>
                          <a:rPr lang="en-US"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6</m:t>
                        </m:r>
                      </m:sup>
                    </m:sSup>
                    <m:r>
                      <a:rPr lang="en-US" b="0" i="1" dirty="0" smtClean="0">
                        <a:solidFill>
                          <a:srgbClr val="00B050"/>
                        </a:solidFill>
                        <a:latin typeface="Cambria Math" panose="02040503050406030204" pitchFamily="18" charset="0"/>
                      </a:rPr>
                      <m:t>=64</m:t>
                    </m:r>
                  </m:oMath>
                </a14:m>
                <a:r>
                  <a:rPr lang="en-US" dirty="0">
                    <a:solidFill>
                      <a:srgbClr val="00B050"/>
                    </a:solidFill>
                  </a:rPr>
                  <a:t> that end with 01, </a:t>
                </a:r>
              </a:p>
              <a:p>
                <a:pPr marL="0" indent="0">
                  <a:buNone/>
                </a:pPr>
                <a:r>
                  <a:rPr lang="en-US" dirty="0">
                    <a:solidFill>
                      <a:srgbClr val="00B050"/>
                    </a:solidFill>
                  </a:rPr>
                  <a:t>and </a:t>
                </a:r>
                <a14:m>
                  <m:oMath xmlns:m="http://schemas.openxmlformats.org/officeDocument/2006/math">
                    <m:sSup>
                      <m:sSupPr>
                        <m:ctrlPr>
                          <a:rPr lang="en-US"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4</m:t>
                        </m:r>
                      </m:sup>
                    </m:sSup>
                    <m:r>
                      <a:rPr lang="en-US" b="0" i="1" dirty="0" smtClean="0">
                        <a:solidFill>
                          <a:srgbClr val="00B050"/>
                        </a:solidFill>
                        <a:latin typeface="Cambria Math" panose="02040503050406030204" pitchFamily="18" charset="0"/>
                      </a:rPr>
                      <m:t>=16</m:t>
                    </m:r>
                  </m:oMath>
                </a14:m>
                <a:r>
                  <a:rPr lang="en-US" dirty="0">
                    <a:solidFill>
                      <a:srgbClr val="00B050"/>
                    </a:solidFill>
                  </a:rPr>
                  <a:t> with both properties, </a:t>
                </a:r>
              </a:p>
              <a:p>
                <a:pPr marL="0" indent="0">
                  <a:buNone/>
                </a:pPr>
                <a:r>
                  <a:rPr lang="en-US" dirty="0">
                    <a:solidFill>
                      <a:srgbClr val="00B050"/>
                    </a:solidFill>
                  </a:rPr>
                  <a:t>so the number in question is </a:t>
                </a:r>
                <a14:m>
                  <m:oMath xmlns:m="http://schemas.openxmlformats.org/officeDocument/2006/math">
                    <m:r>
                      <a:rPr lang="en-US" i="1" dirty="0" smtClean="0">
                        <a:solidFill>
                          <a:srgbClr val="00B050"/>
                        </a:solidFill>
                        <a:latin typeface="Cambria Math" panose="02040503050406030204" pitchFamily="18" charset="0"/>
                      </a:rPr>
                      <m:t>2·</m:t>
                    </m:r>
                    <m:sSup>
                      <m:sSupPr>
                        <m:ctrlPr>
                          <a:rPr lang="en-US" b="0"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6</m:t>
                        </m:r>
                      </m:sup>
                    </m:sSup>
                    <m:r>
                      <a:rPr lang="en-US" i="1" dirty="0" smtClean="0">
                        <a:solidFill>
                          <a:srgbClr val="00B050"/>
                        </a:solidFill>
                        <a:latin typeface="Cambria Math" panose="02040503050406030204" pitchFamily="18" charset="0"/>
                      </a:rPr>
                      <m:t> −</m:t>
                    </m:r>
                    <m:sSup>
                      <m:sSupPr>
                        <m:ctrlPr>
                          <a:rPr lang="en-US" b="0"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2</m:t>
                        </m:r>
                      </m:e>
                      <m:sup>
                        <m:r>
                          <a:rPr lang="en-US" i="1" dirty="0" smtClean="0">
                            <a:solidFill>
                              <a:srgbClr val="00B050"/>
                            </a:solidFill>
                            <a:latin typeface="Cambria Math" panose="02040503050406030204" pitchFamily="18" charset="0"/>
                          </a:rPr>
                          <m:t>4</m:t>
                        </m:r>
                      </m:sup>
                    </m:sSup>
                    <m:r>
                      <a:rPr lang="en-US" i="1" dirty="0" smtClean="0">
                        <a:solidFill>
                          <a:srgbClr val="00B050"/>
                        </a:solidFill>
                        <a:latin typeface="Cambria Math" panose="02040503050406030204" pitchFamily="18" charset="0"/>
                      </a:rPr>
                      <m:t>= 112</m:t>
                    </m:r>
                  </m:oMath>
                </a14:m>
                <a:r>
                  <a:rPr lang="en-US" dirty="0">
                    <a:solidFill>
                      <a:srgbClr val="00B05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24260"/>
                <a:ext cx="10515600" cy="3799267"/>
              </a:xfrm>
              <a:blipFill rotWithShape="0">
                <a:blip r:embed="rId2"/>
                <a:stretch>
                  <a:fillRect l="-1217" t="-2568"/>
                </a:stretch>
              </a:blipFill>
            </p:spPr>
            <p:txBody>
              <a:bodyPr/>
              <a:lstStyle/>
              <a:p>
                <a:r>
                  <a:rPr lang="en-US">
                    <a:noFill/>
                  </a:rPr>
                  <a:t> </a:t>
                </a:r>
              </a:p>
            </p:txBody>
          </p:sp>
        </mc:Fallback>
      </mc:AlternateContent>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396312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sz="3200" b="1" u="sng" dirty="0">
                    <a:solidFill>
                      <a:schemeClr val="accent6">
                        <a:lumMod val="50000"/>
                      </a:schemeClr>
                    </a:solidFill>
                    <a:latin typeface="Centaur" panose="02030504050205020304" pitchFamily="18" charset="0"/>
                  </a:rPr>
                  <a:t>Counting Bit Strings</a:t>
                </a:r>
                <a:endParaRPr lang="en-US" sz="3200" b="1" dirty="0">
                  <a:solidFill>
                    <a:schemeClr val="accent6">
                      <a:lumMod val="50000"/>
                    </a:schemeClr>
                  </a:solidFill>
                  <a:latin typeface="Centaur" panose="02030504050205020304" pitchFamily="18" charset="0"/>
                </a:endParaRPr>
              </a:p>
              <a:p>
                <a:r>
                  <a:rPr lang="en-US" dirty="0">
                    <a:solidFill>
                      <a:srgbClr val="002060"/>
                    </a:solidFill>
                    <a:latin typeface="Centaur" panose="02030504050205020304" pitchFamily="18" charset="0"/>
                  </a:rPr>
                  <a:t>How many bit strings of length eight either start with </a:t>
                </a:r>
                <a:r>
                  <a:rPr lang="en-US" dirty="0">
                    <a:solidFill>
                      <a:srgbClr val="FF0000"/>
                    </a:solidFill>
                    <a:latin typeface="Centaur" panose="02030504050205020304" pitchFamily="18" charset="0"/>
                  </a:rPr>
                  <a:t>a 1 bit </a:t>
                </a:r>
                <a:r>
                  <a:rPr lang="en-US" dirty="0">
                    <a:solidFill>
                      <a:srgbClr val="002060"/>
                    </a:solidFill>
                    <a:latin typeface="Centaur" panose="02030504050205020304" pitchFamily="18" charset="0"/>
                  </a:rPr>
                  <a:t>or end with the </a:t>
                </a:r>
                <a:r>
                  <a:rPr lang="en-US" dirty="0">
                    <a:solidFill>
                      <a:srgbClr val="FF0000"/>
                    </a:solidFill>
                    <a:latin typeface="Centaur" panose="02030504050205020304" pitchFamily="18" charset="0"/>
                  </a:rPr>
                  <a:t>two bits 00</a:t>
                </a:r>
                <a:r>
                  <a:rPr lang="en-US" dirty="0">
                    <a:solidFill>
                      <a:srgbClr val="002060"/>
                    </a:solidFill>
                    <a:latin typeface="Centaur" panose="02030504050205020304" pitchFamily="18" charset="0"/>
                  </a:rPr>
                  <a:t>?</a:t>
                </a:r>
                <a:endParaRPr lang="en-US" u="sng" dirty="0">
                  <a:solidFill>
                    <a:srgbClr val="00206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1 </a:t>
                </a:r>
                <a:r>
                  <a:rPr lang="en-US" dirty="0">
                    <a:solidFill>
                      <a:srgbClr val="002060"/>
                    </a:solidFill>
                    <a:latin typeface="Centaur" panose="02030504050205020304" pitchFamily="18" charset="0"/>
                  </a:rPr>
                  <a:t>x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a:solidFill>
                      <a:srgbClr val="00B050"/>
                    </a:solidFill>
                    <a:latin typeface="Centaur" panose="02030504050205020304" pitchFamily="18" charset="0"/>
                  </a:rPr>
                  <a:t>--- how many bit strings? </a:t>
                </a:r>
                <a14:m>
                  <m:oMath xmlns:m="http://schemas.openxmlformats.org/officeDocument/2006/math">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2</m:t>
                        </m:r>
                      </m:e>
                      <m:sup>
                        <m:r>
                          <a:rPr lang="en-US" b="0" i="1" smtClean="0">
                            <a:solidFill>
                              <a:srgbClr val="00B050"/>
                            </a:solidFill>
                            <a:latin typeface="Cambria Math" panose="02040503050406030204" pitchFamily="18" charset="0"/>
                          </a:rPr>
                          <m:t>7</m:t>
                        </m:r>
                      </m:sup>
                    </m:sSup>
                    <m:r>
                      <a:rPr lang="en-US" b="0" i="1" smtClean="0">
                        <a:solidFill>
                          <a:srgbClr val="00B050"/>
                        </a:solidFill>
                        <a:latin typeface="Cambria Math" panose="02040503050406030204" pitchFamily="18" charset="0"/>
                      </a:rPr>
                      <m:t>=128</m:t>
                    </m:r>
                  </m:oMath>
                </a14:m>
                <a:endParaRPr lang="en-US" b="0" dirty="0">
                  <a:solidFill>
                    <a:srgbClr val="00B050"/>
                  </a:solidFill>
                  <a:latin typeface="Centaur" panose="02030504050205020304" pitchFamily="18" charset="0"/>
                </a:endParaRPr>
              </a:p>
              <a:p>
                <a:r>
                  <a:rPr lang="en-US" dirty="0">
                    <a:solidFill>
                      <a:srgbClr val="002060"/>
                    </a:solidFill>
                    <a:latin typeface="Centaur" panose="02030504050205020304" pitchFamily="18" charset="0"/>
                  </a:rPr>
                  <a:t>x</a:t>
                </a:r>
                <a:r>
                  <a:rPr lang="en-US" u="sng" dirty="0">
                    <a:solidFill>
                      <a:srgbClr val="00B050"/>
                    </a:solidFill>
                    <a:latin typeface="Centaur" panose="02030504050205020304" pitchFamily="18" charset="0"/>
                  </a:rPr>
                  <a:t> </a:t>
                </a:r>
                <a:r>
                  <a:rPr lang="en-US" dirty="0">
                    <a:solidFill>
                      <a:srgbClr val="002060"/>
                    </a:solidFill>
                    <a:latin typeface="Centaur" panose="02030504050205020304" pitchFamily="18" charset="0"/>
                  </a:rPr>
                  <a:t>x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0 0</a:t>
                </a:r>
                <a:r>
                  <a:rPr lang="en-US" dirty="0">
                    <a:solidFill>
                      <a:srgbClr val="002060"/>
                    </a:solidFill>
                    <a:latin typeface="Centaur" panose="02030504050205020304" pitchFamily="18" charset="0"/>
                  </a:rPr>
                  <a:t>    </a:t>
                </a:r>
                <a:r>
                  <a:rPr lang="en-US" dirty="0">
                    <a:solidFill>
                      <a:srgbClr val="00B050"/>
                    </a:solidFill>
                    <a:latin typeface="Centaur" panose="02030504050205020304" pitchFamily="18" charset="0"/>
                  </a:rPr>
                  <a:t>--- how many bit strings? </a:t>
                </a:r>
                <a14:m>
                  <m:oMath xmlns:m="http://schemas.openxmlformats.org/officeDocument/2006/math">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2</m:t>
                        </m:r>
                      </m:e>
                      <m:sup>
                        <m:r>
                          <a:rPr lang="en-US" b="0" i="1" smtClean="0">
                            <a:solidFill>
                              <a:srgbClr val="00B050"/>
                            </a:solidFill>
                            <a:latin typeface="Cambria Math" panose="02040503050406030204" pitchFamily="18" charset="0"/>
                          </a:rPr>
                          <m:t>6</m:t>
                        </m:r>
                      </m:sup>
                    </m:sSup>
                    <m:r>
                      <a:rPr lang="en-US" b="0" i="1" smtClean="0">
                        <a:solidFill>
                          <a:srgbClr val="00B050"/>
                        </a:solidFill>
                        <a:latin typeface="Cambria Math" panose="02040503050406030204" pitchFamily="18" charset="0"/>
                      </a:rPr>
                      <m:t>=64</m:t>
                    </m:r>
                  </m:oMath>
                </a14:m>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Total bit strings = 128 + 64 = 192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380" t="-2378" r="-1699"/>
                </a:stretch>
              </a:blipFill>
            </p:spPr>
            <p:txBody>
              <a:bodyPr/>
              <a:lstStyle/>
              <a:p>
                <a:r>
                  <a:rPr lang="en-US">
                    <a:noFill/>
                  </a:rPr>
                  <a:t> </a:t>
                </a:r>
              </a:p>
            </p:txBody>
          </p:sp>
        </mc:Fallback>
      </mc:AlternateContent>
    </p:spTree>
    <p:extLst>
      <p:ext uri="{BB962C8B-B14F-4D97-AF65-F5344CB8AC3E}">
        <p14:creationId xmlns:p14="http://schemas.microsoft.com/office/powerpoint/2010/main" val="2332878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2251"/>
            <a:ext cx="10515600" cy="729579"/>
          </a:xfrm>
        </p:spPr>
        <p:txBody>
          <a:bodyPr>
            <a:normAutofit/>
          </a:bodyPr>
          <a:lstStyle/>
          <a:p>
            <a:r>
              <a:rPr lang="en-US" sz="3200" dirty="0"/>
              <a:t>Exercise: Inclusion Exclusion Principle:</a:t>
            </a:r>
            <a:endParaRPr lang="en-US" sz="3200" i="1" dirty="0"/>
          </a:p>
        </p:txBody>
      </p:sp>
      <p:sp>
        <p:nvSpPr>
          <p:cNvPr id="3" name="Content Placeholder 2"/>
          <p:cNvSpPr>
            <a:spLocks noGrp="1"/>
          </p:cNvSpPr>
          <p:nvPr>
            <p:ph idx="1"/>
          </p:nvPr>
        </p:nvSpPr>
        <p:spPr>
          <a:xfrm>
            <a:off x="838200" y="2356833"/>
            <a:ext cx="10515600" cy="3232597"/>
          </a:xfrm>
        </p:spPr>
        <p:txBody>
          <a:bodyPr>
            <a:normAutofit/>
          </a:bodyPr>
          <a:lstStyle/>
          <a:p>
            <a:pPr marL="0" indent="0">
              <a:buNone/>
            </a:pPr>
            <a:r>
              <a:rPr lang="en-US" dirty="0"/>
              <a:t>In a mathematics contest with three problems, 80% of the participants solved the ﬁrst problem, 75% solved the second and 70% solved the third. </a:t>
            </a:r>
            <a:br>
              <a:rPr lang="en-US" dirty="0"/>
            </a:br>
            <a:r>
              <a:rPr lang="en-US" dirty="0"/>
              <a:t>Prove that at least 25% of the participants solved all three problems.</a:t>
            </a:r>
          </a:p>
          <a:p>
            <a:pPr marL="0" indent="0">
              <a:buNone/>
            </a:pPr>
            <a:endParaRPr lang="en-US" dirty="0"/>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1600378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69" y="893159"/>
            <a:ext cx="10515600" cy="729579"/>
          </a:xfrm>
        </p:spPr>
        <p:txBody>
          <a:bodyPr>
            <a:normAutofit/>
          </a:bodyPr>
          <a:lstStyle/>
          <a:p>
            <a:r>
              <a:rPr lang="en-US" sz="3200" dirty="0"/>
              <a:t>Exercise: Inclusion Exclusion Principle:</a:t>
            </a:r>
            <a:endParaRPr lang="en-US" sz="3200" i="1" dirty="0"/>
          </a:p>
        </p:txBody>
      </p:sp>
      <p:sp>
        <p:nvSpPr>
          <p:cNvPr id="3" name="Content Placeholder 2"/>
          <p:cNvSpPr>
            <a:spLocks noGrp="1"/>
          </p:cNvSpPr>
          <p:nvPr>
            <p:ph idx="1"/>
          </p:nvPr>
        </p:nvSpPr>
        <p:spPr>
          <a:xfrm>
            <a:off x="735169" y="2033319"/>
            <a:ext cx="10515600" cy="4824681"/>
          </a:xfrm>
        </p:spPr>
        <p:txBody>
          <a:bodyPr>
            <a:normAutofit fontScale="85000" lnSpcReduction="20000"/>
          </a:bodyPr>
          <a:lstStyle/>
          <a:p>
            <a:pPr marL="0" indent="0">
              <a:buNone/>
            </a:pPr>
            <a:r>
              <a:rPr lang="en-US" dirty="0"/>
              <a:t>In a mathematics contest with three problems, 80% of the participants solved the ﬁrst problem, 75% solved the second and 70% solved the third. </a:t>
            </a:r>
            <a:br>
              <a:rPr lang="en-US" dirty="0"/>
            </a:br>
            <a:r>
              <a:rPr lang="en-US" dirty="0"/>
              <a:t>Prove that at least 25% of the participants solved all three problems.</a:t>
            </a:r>
          </a:p>
          <a:p>
            <a:pPr marL="0" indent="0">
              <a:buNone/>
            </a:pPr>
            <a:r>
              <a:rPr lang="en-US" dirty="0"/>
              <a:t>====================================================</a:t>
            </a:r>
          </a:p>
          <a:p>
            <a:pPr marL="0" indent="0">
              <a:buNone/>
            </a:pPr>
            <a:r>
              <a:rPr lang="en-US" dirty="0"/>
              <a:t>Solution: Let the total number of participants be n &gt; 0 (if n = 0, the proof is trivial). </a:t>
            </a:r>
          </a:p>
          <a:p>
            <a:pPr marL="0" indent="0">
              <a:buNone/>
            </a:pPr>
            <a:r>
              <a:rPr lang="en-US" dirty="0"/>
              <a:t>Denote the set of people who missed the ﬁrst problem by A, the set of people who missed the second by B, and the set who missed the third by C.</a:t>
            </a:r>
          </a:p>
          <a:p>
            <a:pPr marL="0" indent="0">
              <a:buNone/>
            </a:pPr>
            <a:r>
              <a:rPr lang="en-US" dirty="0"/>
              <a:t>We know that |A| = n −0.8n = 0.2n, |B| = n −0.75n = 0.25n and |C|= n−0.7n = 0.3n. </a:t>
            </a:r>
          </a:p>
          <a:p>
            <a:pPr marL="0" indent="0">
              <a:buNone/>
            </a:pPr>
            <a:r>
              <a:rPr lang="en-US" dirty="0"/>
              <a:t>We also know, that |A∪B∪C|≤|A|+|B|+|C|= 0.2n +0.25n +0.3n = 0.75n </a:t>
            </a:r>
          </a:p>
          <a:p>
            <a:pPr marL="0" indent="0">
              <a:buNone/>
            </a:pPr>
            <a:r>
              <a:rPr lang="en-US" dirty="0"/>
              <a:t>The set of people who solved all three problems is the complement of A∪B ∪C (the set who missed at least one problem), so it has size </a:t>
            </a:r>
          </a:p>
          <a:p>
            <a:pPr marL="0" indent="0">
              <a:buNone/>
            </a:pPr>
            <a:r>
              <a:rPr lang="en-US" dirty="0"/>
              <a:t>n−|A∪B∪C|≥ n−0.75n = 0.25n </a:t>
            </a:r>
          </a:p>
          <a:p>
            <a:pPr marL="0" indent="0">
              <a:buNone/>
            </a:pPr>
            <a:r>
              <a:rPr lang="en-US" dirty="0"/>
              <a:t>Therefore at least 25% of the participants solved all three problems.</a:t>
            </a: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182813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7407"/>
            <a:ext cx="10515600" cy="729579"/>
          </a:xfrm>
        </p:spPr>
        <p:txBody>
          <a:bodyPr>
            <a:normAutofit fontScale="90000"/>
          </a:bodyPr>
          <a:lstStyle/>
          <a:p>
            <a:r>
              <a:rPr lang="en-US" sz="3200" dirty="0"/>
              <a:t>Count the number of bit-strings of length 8 with 3 consecutive zeros or 4 consecutive ones.</a:t>
            </a:r>
            <a:endParaRPr lang="en-US" sz="3200" i="1" dirty="0"/>
          </a:p>
        </p:txBody>
      </p:sp>
      <p:sp>
        <p:nvSpPr>
          <p:cNvPr id="8" name="Rectangle 6"/>
          <p:cNvSpPr>
            <a:spLocks noGrp="1" noChangeArrowheads="1"/>
          </p:cNvSpPr>
          <p:nvPr>
            <p:ph idx="1"/>
          </p:nvPr>
        </p:nvSpPr>
        <p:spPr bwMode="auto">
          <a:xfrm>
            <a:off x="128788" y="3458082"/>
            <a:ext cx="1190008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Number of strings with 3 consecutive zeros = </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2</a:t>
            </a:r>
            <a:r>
              <a:rPr kumimoji="0" lang="en-US" sz="9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5</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+5×2</a:t>
            </a:r>
            <a:r>
              <a:rPr kumimoji="0" lang="en-US" sz="9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4</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=112</a:t>
            </a: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25+5×24=112 , because the 3 zeros can start at bit number 1, 2, 3, .., 6</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Number of strings with 4 consecutive ones = </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2</a:t>
            </a:r>
            <a:r>
              <a:rPr kumimoji="0" lang="en-US" sz="9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4</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+4×2</a:t>
            </a:r>
            <a:r>
              <a:rPr kumimoji="0" lang="en-US" sz="9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3</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=48</a:t>
            </a: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24+4×23=48 , I used the same reasoning.</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Now I am trying to count the number of bit-strings that contain both 3 consecutive zeros and 4 consecutive 1s. I reasoned as follows: </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the strings can be of the following forms: 0001111x, 000x1111, x0001111.. thus there are </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2+2+2=6</a:t>
            </a: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2+2+2=6 possibilities for bit-strings where the 3 consecutive zeros come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Symmetrically there are </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6</a:t>
            </a: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6 bit-strings where the 4 consecutive ones come first.</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Thus the answer should be = </a:t>
            </a:r>
            <a:r>
              <a:rPr kumimoji="0" lang="en-US" sz="1300" b="0" i="0" u="none" strike="noStrike" cap="none" normalizeH="0" baseline="0" dirty="0">
                <a:ln>
                  <a:noFill/>
                </a:ln>
                <a:solidFill>
                  <a:srgbClr val="242729"/>
                </a:solidFill>
                <a:effectLst/>
                <a:latin typeface="MathJax_Main" charset="0"/>
                <a:ea typeface="Times New Roman" panose="02020603050405020304" pitchFamily="18" charset="0"/>
                <a:cs typeface="Times New Roman" panose="02020603050405020304" pitchFamily="18" charset="0"/>
              </a:rPr>
              <a:t>112+48−12=148</a:t>
            </a:r>
            <a:r>
              <a:rPr kumimoji="0" lang="en-US" sz="1100" b="0" i="0" u="none" strike="noStrike" cap="none" normalizeH="0" baseline="0" dirty="0">
                <a:ln>
                  <a:noFill/>
                </a:ln>
                <a:solidFill>
                  <a:srgbClr val="242729"/>
                </a:solidFill>
                <a:effectLst/>
                <a:latin typeface="Georgia" panose="02040502050405020303" pitchFamily="18" charset="0"/>
                <a:ea typeface="Times New Roman" panose="02020603050405020304" pitchFamily="18" charset="0"/>
                <a:cs typeface="Times New Roman" panose="02020603050405020304" pitchFamily="18" charset="0"/>
              </a:rPr>
              <a:t>112+48−12=148 .</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So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00010000, 00010001, 00001000, 00011000, 10001000, </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00010000, 00010001, 00001000, 00011000, 10001000 were added to your total twice.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This didn't cause any problems in your count of strings with four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11</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s, however, since we can't put four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11</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s in two separated places in an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88</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-bit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So the union now has</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155</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elements, and cutting out the two duplicates from each symmetry of your intersection calculation turns that to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88</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for a total </a:t>
            </a:r>
            <a:r>
              <a:rPr kumimoji="0" lang="en-US" sz="1300" b="0" i="0" u="none" strike="noStrike" cap="none" normalizeH="0" baseline="0" dirty="0">
                <a:ln>
                  <a:noFill/>
                </a:ln>
                <a:solidFill>
                  <a:srgbClr val="242729"/>
                </a:solidFill>
                <a:effectLst/>
                <a:latin typeface="MathJax_Main" charset="0"/>
                <a:ea typeface="Calibri" panose="020F0502020204030204" pitchFamily="34" charset="0"/>
                <a:cs typeface="Times New Roman" panose="02020603050405020304" pitchFamily="18" charset="0"/>
              </a:rPr>
              <a:t>107+48−8=147107+48−8=147</a:t>
            </a:r>
            <a:r>
              <a:rPr kumimoji="0" lang="en-US" sz="1100" b="0" i="0" u="none" strike="noStrike" cap="none" normalizeH="0" baseline="0" dirty="0">
                <a:ln>
                  <a:noFill/>
                </a:ln>
                <a:solidFill>
                  <a:srgbClr val="242729"/>
                </a:solidFill>
                <a:effectLst/>
                <a:latin typeface="Georgia" panose="02040502050405020303" pitchFamily="18" charset="0"/>
                <a:ea typeface="Calibri" panose="020F0502020204030204" pitchFamily="34" charset="0"/>
                <a:cs typeface="Times New Roman" panose="02020603050405020304" pitchFamily="18" charset="0"/>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spTree>
    <p:extLst>
      <p:ext uri="{BB962C8B-B14F-4D97-AF65-F5344CB8AC3E}">
        <p14:creationId xmlns:p14="http://schemas.microsoft.com/office/powerpoint/2010/main" val="3067584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1020" y="1375560"/>
            <a:ext cx="9144000" cy="2387600"/>
          </a:xfrm>
        </p:spPr>
        <p:txBody>
          <a:bodyPr/>
          <a:lstStyle/>
          <a:p>
            <a:r>
              <a:rPr lang="en-US" dirty="0">
                <a:solidFill>
                  <a:srgbClr val="C00000"/>
                </a:solidFill>
              </a:rPr>
              <a:t>Pigeonhole Principle</a:t>
            </a:r>
            <a:br>
              <a:rPr lang="en-US" dirty="0"/>
            </a:br>
            <a:endParaRPr lang="en-US" sz="3200" dirty="0">
              <a:solidFill>
                <a:srgbClr val="002060"/>
              </a:solidFill>
            </a:endParaRPr>
          </a:p>
        </p:txBody>
      </p:sp>
      <p:sp>
        <p:nvSpPr>
          <p:cNvPr id="3" name="Subtitle 2"/>
          <p:cNvSpPr>
            <a:spLocks noGrp="1"/>
          </p:cNvSpPr>
          <p:nvPr>
            <p:ph type="subTitle" idx="1"/>
          </p:nvPr>
        </p:nvSpPr>
        <p:spPr>
          <a:xfrm>
            <a:off x="1451020" y="3420998"/>
            <a:ext cx="9144000" cy="1655762"/>
          </a:xfrm>
        </p:spPr>
        <p:txBody>
          <a:bodyPr vert="horz" lIns="91440" tIns="45720" rIns="91440" bIns="45720" rtlCol="0" anchor="t">
            <a:normAutofit/>
          </a:bodyPr>
          <a:lstStyle/>
          <a:p>
            <a:endParaRPr lang="en-US" dirty="0"/>
          </a:p>
          <a:p>
            <a:r>
              <a:rPr lang="en-US" dirty="0" err="1"/>
              <a:t>Maryiam</a:t>
            </a:r>
            <a:r>
              <a:rPr lang="en-US" dirty="0"/>
              <a:t> Zahoor</a:t>
            </a:r>
            <a:endParaRPr lang="en-US" dirty="0">
              <a:cs typeface="Calibri"/>
            </a:endParaRPr>
          </a:p>
          <a:p>
            <a:r>
              <a:rPr lang="en-US" dirty="0"/>
              <a:t>Email: maryiam.zahoor@ucp.edu.pk</a:t>
            </a:r>
            <a:endParaRPr lang="en-US" dirty="0">
              <a:cs typeface="Calibr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05" y="400922"/>
            <a:ext cx="1865957" cy="1791318"/>
          </a:xfrm>
          <a:prstGeom prst="rect">
            <a:avLst/>
          </a:prstGeom>
        </p:spPr>
      </p:pic>
      <p:sp>
        <p:nvSpPr>
          <p:cNvPr id="6" name="Rectangle 5"/>
          <p:cNvSpPr/>
          <p:nvPr/>
        </p:nvSpPr>
        <p:spPr>
          <a:xfrm>
            <a:off x="113332" y="4936984"/>
            <a:ext cx="3140856" cy="1200329"/>
          </a:xfrm>
          <a:prstGeom prst="rect">
            <a:avLst/>
          </a:prstGeom>
        </p:spPr>
        <p:txBody>
          <a:bodyPr wrap="square" lIns="91440" tIns="45720" rIns="91440" bIns="45720" anchor="t">
            <a:spAutoFit/>
          </a:bodyPr>
          <a:lstStyle/>
          <a:p>
            <a:pPr>
              <a:buFontTx/>
              <a:buChar char="-"/>
            </a:pPr>
            <a:r>
              <a:rPr lang="en-US" dirty="0"/>
              <a:t>My office:</a:t>
            </a:r>
          </a:p>
          <a:p>
            <a:pPr lvl="1"/>
            <a:r>
              <a:rPr lang="en-US" b="1" dirty="0">
                <a:solidFill>
                  <a:srgbClr val="C00000"/>
                </a:solidFill>
              </a:rPr>
              <a:t>Room#104, C block, behind Gym</a:t>
            </a:r>
          </a:p>
          <a:p>
            <a:pPr lvl="1"/>
            <a:endParaRPr lang="en-US" b="1" dirty="0">
              <a:solidFill>
                <a:srgbClr val="C00000"/>
              </a:solidFill>
            </a:endParaRPr>
          </a:p>
        </p:txBody>
      </p:sp>
      <p:pic>
        <p:nvPicPr>
          <p:cNvPr id="7" name="Picture 6"/>
          <p:cNvPicPr>
            <a:picLocks noChangeAspect="1"/>
          </p:cNvPicPr>
          <p:nvPr/>
        </p:nvPicPr>
        <p:blipFill>
          <a:blip r:embed="rId3"/>
          <a:stretch>
            <a:fillRect/>
          </a:stretch>
        </p:blipFill>
        <p:spPr>
          <a:xfrm>
            <a:off x="4531647" y="4857231"/>
            <a:ext cx="2695560" cy="1797040"/>
          </a:xfrm>
          <a:prstGeom prst="rect">
            <a:avLst/>
          </a:prstGeom>
        </p:spPr>
      </p:pic>
    </p:spTree>
    <p:extLst>
      <p:ext uri="{BB962C8B-B14F-4D97-AF65-F5344CB8AC3E}">
        <p14:creationId xmlns:p14="http://schemas.microsoft.com/office/powerpoint/2010/main" val="2210786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9802" y="1852638"/>
            <a:ext cx="9144000" cy="2387600"/>
          </a:xfrm>
        </p:spPr>
        <p:txBody>
          <a:bodyPr>
            <a:normAutofit/>
          </a:bodyPr>
          <a:lstStyle/>
          <a:p>
            <a:r>
              <a:rPr lang="en-US" dirty="0">
                <a:solidFill>
                  <a:srgbClr val="C00000"/>
                </a:solidFill>
                <a:latin typeface="Centaur" panose="02030504050205020304" pitchFamily="18" charset="0"/>
              </a:rPr>
              <a:t>Pigeonhole Principle</a:t>
            </a:r>
            <a:br>
              <a:rPr lang="en-US" dirty="0">
                <a:solidFill>
                  <a:srgbClr val="C00000"/>
                </a:solidFill>
              </a:rPr>
            </a:br>
            <a:r>
              <a:rPr lang="en-US" sz="6700" i="1" dirty="0">
                <a:solidFill>
                  <a:schemeClr val="accent6">
                    <a:lumMod val="50000"/>
                  </a:schemeClr>
                </a:solidFill>
                <a:latin typeface="Cooper Black" panose="0208090404030B020404" pitchFamily="18" charset="0"/>
              </a:rPr>
              <a:t>PHP</a:t>
            </a:r>
            <a:br>
              <a:rPr lang="en-US" dirty="0"/>
            </a:br>
            <a:endParaRPr lang="en-US" sz="3200" dirty="0">
              <a:solidFill>
                <a:srgbClr val="002060"/>
              </a:solidFill>
            </a:endParaRPr>
          </a:p>
        </p:txBody>
      </p:sp>
      <p:pic>
        <p:nvPicPr>
          <p:cNvPr id="3" name="Picture 2"/>
          <p:cNvPicPr>
            <a:picLocks noChangeAspect="1"/>
          </p:cNvPicPr>
          <p:nvPr/>
        </p:nvPicPr>
        <p:blipFill>
          <a:blip r:embed="rId2"/>
          <a:stretch>
            <a:fillRect/>
          </a:stretch>
        </p:blipFill>
        <p:spPr>
          <a:xfrm>
            <a:off x="4209452" y="3782983"/>
            <a:ext cx="4024699" cy="2757488"/>
          </a:xfrm>
          <a:prstGeom prst="rect">
            <a:avLst/>
          </a:prstGeom>
        </p:spPr>
      </p:pic>
    </p:spTree>
    <p:extLst>
      <p:ext uri="{BB962C8B-B14F-4D97-AF65-F5344CB8AC3E}">
        <p14:creationId xmlns:p14="http://schemas.microsoft.com/office/powerpoint/2010/main" val="2674137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b="1" dirty="0">
                <a:solidFill>
                  <a:srgbClr val="C00000"/>
                </a:solidFill>
                <a:latin typeface="Papyrus" panose="03070502060502030205" pitchFamily="66" charset="0"/>
              </a:rPr>
              <a:t>We come across problems like these?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(We shall find the solution at the end of the lecture)</a:t>
            </a:r>
          </a:p>
        </p:txBody>
      </p:sp>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latin typeface="Arial" panose="020B0604020202020204" pitchFamily="34" charset="0"/>
              </a:rPr>
              <a:t>If you pick 5 integers from 1 to 8, you will definitely find two of them must add up to 9.</a:t>
            </a:r>
          </a:p>
          <a:p>
            <a:pPr marL="0" indent="0">
              <a:buNone/>
            </a:pPr>
            <a:endParaRPr lang="en-US" b="1" dirty="0">
              <a:solidFill>
                <a:srgbClr val="7030A0"/>
              </a:solidFill>
              <a:latin typeface="Arial" panose="020B0604020202020204" pitchFamily="34" charset="0"/>
            </a:endParaRPr>
          </a:p>
          <a:p>
            <a:pPr marL="0" lvl="0" indent="0">
              <a:buNone/>
            </a:pPr>
            <a:r>
              <a:rPr lang="en-US" b="1" dirty="0">
                <a:solidFill>
                  <a:srgbClr val="7030A0"/>
                </a:solidFill>
                <a:latin typeface="Arial" panose="020B0604020202020204" pitchFamily="34" charset="0"/>
              </a:rPr>
              <a:t>There are </a:t>
            </a:r>
            <a:r>
              <a:rPr lang="en-US" b="1" i="1" dirty="0">
                <a:solidFill>
                  <a:srgbClr val="7030A0"/>
                </a:solidFill>
                <a:latin typeface="Arial" panose="020B0604020202020204" pitchFamily="34" charset="0"/>
              </a:rPr>
              <a:t>n</a:t>
            </a:r>
            <a:r>
              <a:rPr lang="en-US" b="1" baseline="-30000" dirty="0">
                <a:solidFill>
                  <a:srgbClr val="7030A0"/>
                </a:solidFill>
                <a:latin typeface="Arial" panose="020B0604020202020204" pitchFamily="34" charset="0"/>
              </a:rPr>
              <a:t>  </a:t>
            </a:r>
            <a:r>
              <a:rPr lang="en-US" sz="800" b="1" dirty="0">
                <a:solidFill>
                  <a:srgbClr val="7030A0"/>
                </a:solidFill>
                <a:latin typeface="Arial" panose="020B0604020202020204" pitchFamily="34" charset="0"/>
              </a:rPr>
              <a:t> </a:t>
            </a:r>
            <a:r>
              <a:rPr lang="en-US" b="1" dirty="0">
                <a:solidFill>
                  <a:srgbClr val="7030A0"/>
                </a:solidFill>
                <a:latin typeface="Arial" panose="020B0604020202020204" pitchFamily="34" charset="0"/>
              </a:rPr>
              <a:t>people in a party and </a:t>
            </a:r>
            <a:r>
              <a:rPr lang="en-US" b="1" i="1" dirty="0">
                <a:solidFill>
                  <a:srgbClr val="7030A0"/>
                </a:solidFill>
                <a:latin typeface="Arial" panose="020B0604020202020204" pitchFamily="34" charset="0"/>
              </a:rPr>
              <a:t>n</a:t>
            </a:r>
            <a:r>
              <a:rPr lang="en-US" b="1" baseline="-30000" dirty="0">
                <a:solidFill>
                  <a:srgbClr val="7030A0"/>
                </a:solidFill>
                <a:latin typeface="Arial" panose="020B0604020202020204" pitchFamily="34" charset="0"/>
              </a:rPr>
              <a:t>  </a:t>
            </a:r>
            <a:r>
              <a:rPr lang="en-US" sz="800" b="1" dirty="0">
                <a:solidFill>
                  <a:srgbClr val="7030A0"/>
                </a:solidFill>
                <a:latin typeface="Arial" panose="020B0604020202020204" pitchFamily="34" charset="0"/>
              </a:rPr>
              <a:t> </a:t>
            </a:r>
            <a:r>
              <a:rPr lang="en-US" b="1" dirty="0">
                <a:solidFill>
                  <a:srgbClr val="7030A0"/>
                </a:solidFill>
                <a:latin typeface="Arial" panose="020B0604020202020204" pitchFamily="34" charset="0"/>
              </a:rPr>
              <a:t>is more than 1 so they can shake hands with one another at will. </a:t>
            </a:r>
          </a:p>
          <a:p>
            <a:pPr marL="0" lvl="0" indent="0">
              <a:buNone/>
            </a:pPr>
            <a:r>
              <a:rPr lang="en-US" b="1" dirty="0">
                <a:solidFill>
                  <a:srgbClr val="7030A0"/>
                </a:solidFill>
                <a:latin typeface="Arial" panose="020B0604020202020204" pitchFamily="34" charset="0"/>
              </a:rPr>
              <a:t>You will always find two people who shake hands with the same number of people.</a:t>
            </a:r>
          </a:p>
          <a:p>
            <a:pPr marL="0" lvl="0" indent="0">
              <a:buNone/>
            </a:pPr>
            <a:endParaRPr lang="en-US" b="1" baseline="-30000" dirty="0">
              <a:solidFill>
                <a:srgbClr val="7030A0"/>
              </a:solidFill>
              <a:latin typeface="Arial" panose="020B0604020202020204" pitchFamily="34" charset="0"/>
            </a:endParaRPr>
          </a:p>
          <a:p>
            <a:pPr marL="0" indent="0">
              <a:buNone/>
            </a:pPr>
            <a:r>
              <a:rPr lang="en-US" b="1" dirty="0">
                <a:solidFill>
                  <a:srgbClr val="C00000"/>
                </a:solidFill>
                <a:latin typeface="Arial" panose="020B0604020202020204" pitchFamily="34" charset="0"/>
              </a:rPr>
              <a:t>Choose 51 numbers from integers between 1 and 100 inclusively. Then there must be two consecutive numbers of among the chosen integers.</a:t>
            </a:r>
            <a:endParaRPr lang="en-US" dirty="0">
              <a:solidFill>
                <a:srgbClr val="C00000"/>
              </a:solidFill>
            </a:endParaRPr>
          </a:p>
          <a:p>
            <a:pPr marL="0" lvl="0" indent="0">
              <a:buNone/>
            </a:pPr>
            <a:endParaRPr lang="en-US" b="1" baseline="-30000" dirty="0">
              <a:solidFill>
                <a:srgbClr val="7030A0"/>
              </a:solidFill>
              <a:latin typeface="Arial" panose="020B0604020202020204" pitchFamily="34" charset="0"/>
            </a:endParaRPr>
          </a:p>
          <a:p>
            <a:pPr marL="0" indent="0">
              <a:buNone/>
            </a:pPr>
            <a:endParaRPr lang="en-US"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p:spTree>
    <p:extLst>
      <p:ext uri="{BB962C8B-B14F-4D97-AF65-F5344CB8AC3E}">
        <p14:creationId xmlns:p14="http://schemas.microsoft.com/office/powerpoint/2010/main" val="3103349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2199" y="2581217"/>
            <a:ext cx="2028825" cy="2257425"/>
          </a:xfrm>
        </p:spPr>
      </p:pic>
      <p:sp>
        <p:nvSpPr>
          <p:cNvPr id="4" name="Rectangle 1"/>
          <p:cNvSpPr>
            <a:spLocks noGrp="1" noChangeArrowheads="1"/>
          </p:cNvSpPr>
          <p:nvPr>
            <p:ph type="title"/>
          </p:nvPr>
        </p:nvSpPr>
        <p:spPr bwMode="auto">
          <a:xfrm>
            <a:off x="549794" y="2581217"/>
            <a:ext cx="815747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a:ln>
                  <a:noFill/>
                </a:ln>
                <a:solidFill>
                  <a:schemeClr val="tx1"/>
                </a:solidFill>
                <a:effectLst/>
                <a:latin typeface="Arial" panose="020B0604020202020204" pitchFamily="34" charset="0"/>
              </a:rPr>
              <a:t>Two or more people in UCP have the same birthday</a:t>
            </a:r>
            <a:r>
              <a:rPr kumimoji="0" lang="en-US" sz="3600" b="0" i="0" u="none" strike="noStrike" cap="none" normalizeH="0" baseline="0" dirty="0">
                <a:ln>
                  <a:noFill/>
                </a:ln>
                <a:solidFill>
                  <a:schemeClr val="tx1"/>
                </a:solidFill>
                <a:effectLst/>
                <a:latin typeface="Arial" panose="020B0604020202020204" pitchFamily="34" charset="0"/>
              </a:rPr>
              <a:t> </a:t>
            </a:r>
          </a:p>
        </p:txBody>
      </p:sp>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Let us try to solve the simpler ones?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pic>
        <p:nvPicPr>
          <p:cNvPr id="1026" name="Picture 2" descr="In Pictures: New Year celebrations around the world | | Al Jazee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0484" y="4338329"/>
            <a:ext cx="2987899" cy="210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235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606"/>
            <a:ext cx="10515600" cy="1325563"/>
          </a:xfrm>
        </p:spPr>
        <p:txBody>
          <a:bodyPr/>
          <a:lstStyle/>
          <a:p>
            <a:pPr lvl="0"/>
            <a:r>
              <a:rPr lang="en-US" b="1" dirty="0">
                <a:latin typeface="Arial" panose="020B0604020202020204" pitchFamily="34" charset="0"/>
              </a:rPr>
              <a:t>A Pair of Socks</a:t>
            </a:r>
            <a:endParaRPr lang="en-US" dirty="0"/>
          </a:p>
        </p:txBody>
      </p:sp>
      <p:sp>
        <p:nvSpPr>
          <p:cNvPr id="3" name="Content Placeholder 2"/>
          <p:cNvSpPr>
            <a:spLocks noGrp="1"/>
          </p:cNvSpPr>
          <p:nvPr>
            <p:ph idx="1"/>
          </p:nvPr>
        </p:nvSpPr>
        <p:spPr>
          <a:xfrm>
            <a:off x="838200" y="2640169"/>
            <a:ext cx="10515600" cy="3536794"/>
          </a:xfrm>
        </p:spPr>
        <p:txBody>
          <a:bodyPr/>
          <a:lstStyle/>
          <a:p>
            <a:pPr marL="0" lvl="0" indent="0" eaLnBrk="0" fontAlgn="base" hangingPunct="0">
              <a:lnSpc>
                <a:spcPct val="100000"/>
              </a:lnSpc>
              <a:spcBef>
                <a:spcPct val="0"/>
              </a:spcBef>
              <a:spcAft>
                <a:spcPct val="0"/>
              </a:spcAft>
              <a:buNone/>
            </a:pPr>
            <a:r>
              <a:rPr lang="en-US" b="1" dirty="0">
                <a:latin typeface="Arial" panose="020B0604020202020204" pitchFamily="34" charset="0"/>
              </a:rPr>
              <a:t>Assume you have 10 orange socks and 10 blue socks </a:t>
            </a:r>
          </a:p>
          <a:p>
            <a:pPr marL="0" lvl="0" indent="0" eaLnBrk="0" fontAlgn="base" hangingPunct="0">
              <a:lnSpc>
                <a:spcPct val="100000"/>
              </a:lnSpc>
              <a:spcBef>
                <a:spcPct val="0"/>
              </a:spcBef>
              <a:spcAft>
                <a:spcPct val="0"/>
              </a:spcAft>
              <a:buNone/>
            </a:pPr>
            <a:r>
              <a:rPr lang="en-US" b="1" dirty="0">
                <a:latin typeface="Arial" panose="020B0604020202020204" pitchFamily="34" charset="0"/>
              </a:rPr>
              <a:t>and you want to find a matching pair of socks from a </a:t>
            </a:r>
          </a:p>
          <a:p>
            <a:pPr marL="0" lvl="0" indent="0" eaLnBrk="0" fontAlgn="base" hangingPunct="0">
              <a:lnSpc>
                <a:spcPct val="100000"/>
              </a:lnSpc>
              <a:spcBef>
                <a:spcPct val="0"/>
              </a:spcBef>
              <a:spcAft>
                <a:spcPct val="0"/>
              </a:spcAft>
              <a:buNone/>
            </a:pPr>
            <a:r>
              <a:rPr lang="en-US" b="1" dirty="0">
                <a:latin typeface="Arial" panose="020B0604020202020204" pitchFamily="34" charset="0"/>
              </a:rPr>
              <a:t>Random pick. How many socks you will need to pick?</a:t>
            </a:r>
          </a:p>
          <a:p>
            <a:pPr marL="0" lvl="0" indent="0" eaLnBrk="0" fontAlgn="base" hangingPunct="0">
              <a:lnSpc>
                <a:spcPct val="100000"/>
              </a:lnSpc>
              <a:spcBef>
                <a:spcPct val="0"/>
              </a:spcBef>
              <a:spcAft>
                <a:spcPct val="0"/>
              </a:spcAft>
              <a:buNone/>
            </a:pPr>
            <a:endParaRPr lang="en-US" b="1" dirty="0">
              <a:latin typeface="Arial" panose="020B0604020202020204" pitchFamily="34" charset="0"/>
            </a:endParaRPr>
          </a:p>
          <a:p>
            <a:pPr marL="0" lvl="0" indent="0" eaLnBrk="0" fontAlgn="base" hangingPunct="0">
              <a:lnSpc>
                <a:spcPct val="100000"/>
              </a:lnSpc>
              <a:spcBef>
                <a:spcPct val="0"/>
              </a:spcBef>
              <a:spcAft>
                <a:spcPct val="0"/>
              </a:spcAft>
              <a:buNone/>
            </a:pPr>
            <a:r>
              <a:rPr lang="en-US" b="1" dirty="0">
                <a:latin typeface="Arial" panose="020B0604020202020204" pitchFamily="34" charset="0"/>
              </a:rPr>
              <a:t>You will only need to pick three socks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917" y="4103264"/>
            <a:ext cx="3514083" cy="2614612"/>
          </a:xfrm>
          <a:prstGeom prst="rect">
            <a:avLst/>
          </a:prstGeom>
        </p:spPr>
      </p:pic>
      <p:sp>
        <p:nvSpPr>
          <p:cNvPr id="6"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Let us try to solve the simpler ones?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Tree>
    <p:extLst>
      <p:ext uri="{BB962C8B-B14F-4D97-AF65-F5344CB8AC3E}">
        <p14:creationId xmlns:p14="http://schemas.microsoft.com/office/powerpoint/2010/main" val="17069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7636"/>
            <a:ext cx="10515600" cy="1325563"/>
          </a:xfrm>
        </p:spPr>
        <p:txBody>
          <a:bodyPr/>
          <a:lstStyle/>
          <a:p>
            <a:r>
              <a:rPr lang="en-US" b="1" dirty="0">
                <a:latin typeface="Arial" panose="020B0604020202020204" pitchFamily="34" charset="0"/>
              </a:rPr>
              <a:t>A Suit of Cards</a:t>
            </a:r>
            <a:endParaRPr lang="en-US" dirty="0"/>
          </a:p>
        </p:txBody>
      </p:sp>
      <p:sp>
        <p:nvSpPr>
          <p:cNvPr id="8" name="Content Placeholder 7"/>
          <p:cNvSpPr>
            <a:spLocks noGrp="1"/>
          </p:cNvSpPr>
          <p:nvPr>
            <p:ph idx="1"/>
          </p:nvPr>
        </p:nvSpPr>
        <p:spPr>
          <a:xfrm>
            <a:off x="838200" y="2809513"/>
            <a:ext cx="10910551" cy="3433763"/>
          </a:xfrm>
        </p:spPr>
        <p:txBody>
          <a:bodyPr/>
          <a:lstStyle/>
          <a:p>
            <a:pPr marL="0" indent="0">
              <a:buNone/>
            </a:pPr>
            <a:r>
              <a:rPr lang="en-US" b="1" dirty="0">
                <a:latin typeface="Arial" panose="020B0604020202020204" pitchFamily="34" charset="0"/>
              </a:rPr>
              <a:t>From a standard deck of 52 cards, how many cards you need to pick to guarantee at least two cards will be of the same suit.</a:t>
            </a:r>
          </a:p>
          <a:p>
            <a:pPr marL="0" indent="0">
              <a:buNone/>
            </a:pPr>
            <a:endParaRPr lang="en-US" b="1" dirty="0">
              <a:latin typeface="Arial" panose="020B0604020202020204" pitchFamily="34" charset="0"/>
            </a:endParaRPr>
          </a:p>
          <a:p>
            <a:pPr marL="0" indent="0">
              <a:buNone/>
            </a:pPr>
            <a:r>
              <a:rPr lang="en-US" b="1" dirty="0">
                <a:latin typeface="Arial" panose="020B0604020202020204" pitchFamily="34" charset="0"/>
              </a:rPr>
              <a:t>Pick 5 cards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538" y="3776661"/>
            <a:ext cx="2843213" cy="2843213"/>
          </a:xfrm>
          <a:prstGeom prst="rect">
            <a:avLst/>
          </a:prstGeom>
        </p:spPr>
      </p:pic>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Let us try to solve the simpler ones?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Tree>
    <p:extLst>
      <p:ext uri="{BB962C8B-B14F-4D97-AF65-F5344CB8AC3E}">
        <p14:creationId xmlns:p14="http://schemas.microsoft.com/office/powerpoint/2010/main" val="292192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3919"/>
            <a:ext cx="10515600" cy="1325563"/>
          </a:xfrm>
        </p:spPr>
        <p:txBody>
          <a:bodyPr/>
          <a:lstStyle/>
          <a:p>
            <a:r>
              <a:rPr lang="en-US" b="1" u="sng" dirty="0"/>
              <a:t>Hair:</a:t>
            </a:r>
            <a:r>
              <a:rPr lang="en-US" b="1" dirty="0"/>
              <a:t> Two or more people in Lahore have the same number of hair on their heads</a:t>
            </a:r>
            <a:endParaRPr lang="en-US" dirty="0"/>
          </a:p>
        </p:txBody>
      </p:sp>
      <p:sp>
        <p:nvSpPr>
          <p:cNvPr id="3" name="Content Placeholder 2"/>
          <p:cNvSpPr>
            <a:spLocks noGrp="1"/>
          </p:cNvSpPr>
          <p:nvPr>
            <p:ph idx="1"/>
          </p:nvPr>
        </p:nvSpPr>
        <p:spPr>
          <a:xfrm>
            <a:off x="838200" y="2936383"/>
            <a:ext cx="10515600" cy="3240580"/>
          </a:xfrm>
        </p:spPr>
        <p:txBody>
          <a:bodyPr/>
          <a:lstStyle/>
          <a:p>
            <a:pPr marL="0" lvl="0" indent="0">
              <a:buNone/>
            </a:pPr>
            <a:r>
              <a:rPr lang="en-US" b="1" dirty="0">
                <a:latin typeface="Arial" panose="020B0604020202020204" pitchFamily="34" charset="0"/>
              </a:rPr>
              <a:t>At any given time in Lahore City there live at least two people who have the same amount of hairs on their head</a:t>
            </a:r>
            <a:endParaRPr lang="en-US" dirty="0">
              <a:latin typeface="Arial" panose="020B0604020202020204" pitchFamily="34" charset="0"/>
            </a:endParaRPr>
          </a:p>
          <a:p>
            <a:pPr marL="0" indent="0">
              <a:buNone/>
            </a:pPr>
            <a:endParaRPr lang="en-US" dirty="0"/>
          </a:p>
        </p:txBody>
      </p:sp>
      <p:pic>
        <p:nvPicPr>
          <p:cNvPr id="6" name="Picture 5"/>
          <p:cNvPicPr>
            <a:picLocks noChangeAspect="1"/>
          </p:cNvPicPr>
          <p:nvPr/>
        </p:nvPicPr>
        <p:blipFill>
          <a:blip r:embed="rId2"/>
          <a:stretch>
            <a:fillRect/>
          </a:stretch>
        </p:blipFill>
        <p:spPr>
          <a:xfrm>
            <a:off x="9144000" y="4001294"/>
            <a:ext cx="2465921" cy="2719031"/>
          </a:xfrm>
          <a:prstGeom prst="rect">
            <a:avLst/>
          </a:prstGeom>
        </p:spPr>
      </p:pic>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Let us try to solve the simpler ones?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Tree>
    <p:extLst>
      <p:ext uri="{BB962C8B-B14F-4D97-AF65-F5344CB8AC3E}">
        <p14:creationId xmlns:p14="http://schemas.microsoft.com/office/powerpoint/2010/main" val="2759849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lnSpcReduction="10000"/>
              </a:bodyPr>
              <a:lstStyle/>
              <a:p>
                <a:pPr marL="0" indent="0">
                  <a:buNone/>
                </a:pPr>
                <a:r>
                  <a:rPr lang="en-US" sz="3200" b="1" u="sng" dirty="0">
                    <a:solidFill>
                      <a:schemeClr val="accent6">
                        <a:lumMod val="50000"/>
                      </a:schemeClr>
                    </a:solidFill>
                    <a:latin typeface="Centaur" panose="02030504050205020304" pitchFamily="18" charset="0"/>
                  </a:rPr>
                  <a:t>Counting Bit Strings</a:t>
                </a:r>
                <a:endParaRPr lang="en-US" sz="3200" b="1" dirty="0">
                  <a:solidFill>
                    <a:schemeClr val="accent6">
                      <a:lumMod val="50000"/>
                    </a:schemeClr>
                  </a:solidFill>
                  <a:latin typeface="Centaur" panose="02030504050205020304" pitchFamily="18" charset="0"/>
                </a:endParaRPr>
              </a:p>
              <a:p>
                <a:r>
                  <a:rPr lang="en-US" dirty="0">
                    <a:solidFill>
                      <a:srgbClr val="002060"/>
                    </a:solidFill>
                    <a:latin typeface="Centaur" panose="02030504050205020304" pitchFamily="18" charset="0"/>
                  </a:rPr>
                  <a:t>How many bit strings of length eight either start with </a:t>
                </a:r>
                <a:r>
                  <a:rPr lang="en-US" dirty="0">
                    <a:solidFill>
                      <a:srgbClr val="FF0000"/>
                    </a:solidFill>
                    <a:latin typeface="Centaur" panose="02030504050205020304" pitchFamily="18" charset="0"/>
                  </a:rPr>
                  <a:t>a 1 bit </a:t>
                </a:r>
                <a:r>
                  <a:rPr lang="en-US" dirty="0">
                    <a:solidFill>
                      <a:srgbClr val="002060"/>
                    </a:solidFill>
                    <a:latin typeface="Centaur" panose="02030504050205020304" pitchFamily="18" charset="0"/>
                  </a:rPr>
                  <a:t>or end with the </a:t>
                </a:r>
                <a:r>
                  <a:rPr lang="en-US" dirty="0">
                    <a:solidFill>
                      <a:srgbClr val="FF0000"/>
                    </a:solidFill>
                    <a:latin typeface="Centaur" panose="02030504050205020304" pitchFamily="18" charset="0"/>
                  </a:rPr>
                  <a:t>two bits 00</a:t>
                </a:r>
                <a:r>
                  <a:rPr lang="en-US" dirty="0">
                    <a:solidFill>
                      <a:srgbClr val="002060"/>
                    </a:solidFill>
                    <a:latin typeface="Centaur" panose="02030504050205020304" pitchFamily="18" charset="0"/>
                  </a:rPr>
                  <a:t>?</a:t>
                </a:r>
                <a:endParaRPr lang="en-US" u="sng" dirty="0">
                  <a:solidFill>
                    <a:srgbClr val="00206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1 </a:t>
                </a:r>
                <a:r>
                  <a:rPr lang="en-US" dirty="0">
                    <a:solidFill>
                      <a:srgbClr val="002060"/>
                    </a:solidFill>
                    <a:latin typeface="Centaur" panose="02030504050205020304" pitchFamily="18" charset="0"/>
                  </a:rPr>
                  <a:t>x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a:solidFill>
                      <a:srgbClr val="00B050"/>
                    </a:solidFill>
                    <a:latin typeface="Centaur" panose="02030504050205020304" pitchFamily="18" charset="0"/>
                  </a:rPr>
                  <a:t>--- how many bit strings? </a:t>
                </a:r>
                <a14:m>
                  <m:oMath xmlns:m="http://schemas.openxmlformats.org/officeDocument/2006/math">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2</m:t>
                        </m:r>
                      </m:e>
                      <m:sup>
                        <m:r>
                          <a:rPr lang="en-US" b="0" i="1" smtClean="0">
                            <a:solidFill>
                              <a:srgbClr val="00B050"/>
                            </a:solidFill>
                            <a:latin typeface="Cambria Math" panose="02040503050406030204" pitchFamily="18" charset="0"/>
                          </a:rPr>
                          <m:t>7</m:t>
                        </m:r>
                      </m:sup>
                    </m:sSup>
                    <m:r>
                      <a:rPr lang="en-US" b="0" i="1" smtClean="0">
                        <a:solidFill>
                          <a:srgbClr val="00B050"/>
                        </a:solidFill>
                        <a:latin typeface="Cambria Math" panose="02040503050406030204" pitchFamily="18" charset="0"/>
                      </a:rPr>
                      <m:t>=128</m:t>
                    </m:r>
                  </m:oMath>
                </a14:m>
                <a:endParaRPr lang="en-US" b="0" dirty="0">
                  <a:solidFill>
                    <a:srgbClr val="00B050"/>
                  </a:solidFill>
                  <a:latin typeface="Centaur" panose="02030504050205020304" pitchFamily="18" charset="0"/>
                </a:endParaRPr>
              </a:p>
              <a:p>
                <a:r>
                  <a:rPr lang="en-US" dirty="0">
                    <a:solidFill>
                      <a:srgbClr val="002060"/>
                    </a:solidFill>
                    <a:latin typeface="Centaur" panose="02030504050205020304" pitchFamily="18" charset="0"/>
                  </a:rPr>
                  <a:t>x</a:t>
                </a:r>
                <a:r>
                  <a:rPr lang="en-US" u="sng" dirty="0">
                    <a:solidFill>
                      <a:srgbClr val="00B050"/>
                    </a:solidFill>
                    <a:latin typeface="Centaur" panose="02030504050205020304" pitchFamily="18" charset="0"/>
                  </a:rPr>
                  <a:t> </a:t>
                </a:r>
                <a:r>
                  <a:rPr lang="en-US" dirty="0">
                    <a:solidFill>
                      <a:srgbClr val="002060"/>
                    </a:solidFill>
                    <a:latin typeface="Centaur" panose="02030504050205020304" pitchFamily="18" charset="0"/>
                  </a:rPr>
                  <a:t>x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0 0</a:t>
                </a:r>
                <a:r>
                  <a:rPr lang="en-US" dirty="0">
                    <a:solidFill>
                      <a:srgbClr val="002060"/>
                    </a:solidFill>
                    <a:latin typeface="Centaur" panose="02030504050205020304" pitchFamily="18" charset="0"/>
                  </a:rPr>
                  <a:t>    </a:t>
                </a:r>
                <a:r>
                  <a:rPr lang="en-US" dirty="0">
                    <a:solidFill>
                      <a:srgbClr val="00B050"/>
                    </a:solidFill>
                    <a:latin typeface="Centaur" panose="02030504050205020304" pitchFamily="18" charset="0"/>
                  </a:rPr>
                  <a:t>--- how many bit strings? </a:t>
                </a:r>
                <a14:m>
                  <m:oMath xmlns:m="http://schemas.openxmlformats.org/officeDocument/2006/math">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2</m:t>
                        </m:r>
                      </m:e>
                      <m:sup>
                        <m:r>
                          <a:rPr lang="en-US" b="0" i="1" smtClean="0">
                            <a:solidFill>
                              <a:srgbClr val="00B050"/>
                            </a:solidFill>
                            <a:latin typeface="Cambria Math" panose="02040503050406030204" pitchFamily="18" charset="0"/>
                          </a:rPr>
                          <m:t>6</m:t>
                        </m:r>
                      </m:sup>
                    </m:sSup>
                    <m:r>
                      <a:rPr lang="en-US" b="0" i="1" smtClean="0">
                        <a:solidFill>
                          <a:srgbClr val="00B050"/>
                        </a:solidFill>
                        <a:latin typeface="Cambria Math" panose="02040503050406030204" pitchFamily="18" charset="0"/>
                      </a:rPr>
                      <m:t>=64</m:t>
                    </m:r>
                  </m:oMath>
                </a14:m>
                <a:endParaRPr lang="en-US" dirty="0">
                  <a:solidFill>
                    <a:srgbClr val="00B050"/>
                  </a:solidFill>
                  <a:latin typeface="Centaur" panose="02030504050205020304" pitchFamily="18" charset="0"/>
                </a:endParaRPr>
              </a:p>
              <a:p>
                <a:r>
                  <a:rPr lang="en-US" dirty="0">
                    <a:solidFill>
                      <a:srgbClr val="00B050"/>
                    </a:solidFill>
                    <a:latin typeface="Centaur" panose="02030504050205020304" pitchFamily="18" charset="0"/>
                  </a:rPr>
                  <a:t>Total bit strings = 128 + 64 = 192?</a:t>
                </a:r>
              </a:p>
              <a:p>
                <a:pPr marL="0" indent="0">
                  <a:buNone/>
                </a:pPr>
                <a:r>
                  <a:rPr lang="en-US" dirty="0">
                    <a:solidFill>
                      <a:srgbClr val="00B050"/>
                    </a:solidFill>
                    <a:latin typeface="Centaur" panose="02030504050205020304" pitchFamily="18" charset="0"/>
                  </a:rPr>
                  <a:t>We are counting twice:</a:t>
                </a:r>
                <a:r>
                  <a:rPr lang="en-US" dirty="0">
                    <a:solidFill>
                      <a:srgbClr val="00206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1</a:t>
                </a:r>
                <a:r>
                  <a:rPr lang="en-US" u="sng" dirty="0">
                    <a:solidFill>
                      <a:srgbClr val="00B050"/>
                    </a:solidFill>
                    <a:latin typeface="Centaur" panose="02030504050205020304" pitchFamily="18" charset="0"/>
                  </a:rPr>
                  <a:t> </a:t>
                </a:r>
                <a:r>
                  <a:rPr lang="en-US" dirty="0">
                    <a:solidFill>
                      <a:srgbClr val="002060"/>
                    </a:solidFill>
                    <a:latin typeface="Centaur" panose="02030504050205020304" pitchFamily="18" charset="0"/>
                  </a:rPr>
                  <a:t>x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dirty="0" err="1">
                    <a:solidFill>
                      <a:srgbClr val="002060"/>
                    </a:solidFill>
                    <a:latin typeface="Centaur" panose="02030504050205020304" pitchFamily="18" charset="0"/>
                  </a:rPr>
                  <a:t>x</a:t>
                </a:r>
                <a:r>
                  <a:rPr lang="en-US" dirty="0">
                    <a:solidFill>
                      <a:srgbClr val="002060"/>
                    </a:solidFill>
                    <a:latin typeface="Centaur" panose="02030504050205020304" pitchFamily="18" charset="0"/>
                  </a:rPr>
                  <a:t> </a:t>
                </a:r>
                <a:r>
                  <a:rPr lang="en-US" u="sng" dirty="0">
                    <a:solidFill>
                      <a:schemeClr val="accent6">
                        <a:lumMod val="50000"/>
                      </a:schemeClr>
                    </a:solidFill>
                    <a:latin typeface="Centaur" panose="02030504050205020304" pitchFamily="18" charset="0"/>
                  </a:rPr>
                  <a:t>0 0</a:t>
                </a:r>
                <a:r>
                  <a:rPr lang="en-US" dirty="0">
                    <a:solidFill>
                      <a:srgbClr val="002060"/>
                    </a:solidFill>
                    <a:latin typeface="Centaur" panose="02030504050205020304" pitchFamily="18" charset="0"/>
                  </a:rPr>
                  <a:t>  ---- how many are these? </a:t>
                </a:r>
                <a14:m>
                  <m:oMath xmlns:m="http://schemas.openxmlformats.org/officeDocument/2006/math">
                    <m:sSup>
                      <m:sSupPr>
                        <m:ctrlPr>
                          <a:rPr lang="en-US" b="0" i="1" smtClean="0">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2</m:t>
                        </m:r>
                      </m:e>
                      <m:sup>
                        <m:r>
                          <a:rPr lang="en-US" b="0" i="1" smtClean="0">
                            <a:solidFill>
                              <a:srgbClr val="002060"/>
                            </a:solidFill>
                            <a:latin typeface="Cambria Math" panose="02040503050406030204" pitchFamily="18" charset="0"/>
                          </a:rPr>
                          <m:t>5</m:t>
                        </m:r>
                      </m:sup>
                    </m:sSup>
                    <m:r>
                      <a:rPr lang="en-US" b="0" i="1" smtClean="0">
                        <a:solidFill>
                          <a:srgbClr val="002060"/>
                        </a:solidFill>
                        <a:latin typeface="Cambria Math" panose="02040503050406030204" pitchFamily="18" charset="0"/>
                      </a:rPr>
                      <m:t>=32</m:t>
                    </m:r>
                  </m:oMath>
                </a14:m>
                <a:endParaRPr lang="en-US" dirty="0">
                  <a:solidFill>
                    <a:srgbClr val="00B050"/>
                  </a:solidFill>
                  <a:latin typeface="Centaur" panose="02030504050205020304" pitchFamily="18" charset="0"/>
                </a:endParaRPr>
              </a:p>
              <a:p>
                <a:pPr marL="0" indent="0">
                  <a:buNone/>
                </a:pPr>
                <a:r>
                  <a:rPr lang="en-US" dirty="0">
                    <a:solidFill>
                      <a:srgbClr val="00B050"/>
                    </a:solidFill>
                    <a:latin typeface="Centaur" panose="02030504050205020304" pitchFamily="18" charset="0"/>
                  </a:rPr>
                  <a:t>So total bit strings are </a:t>
                </a:r>
                <a:r>
                  <a:rPr lang="en-US" dirty="0">
                    <a:solidFill>
                      <a:srgbClr val="FF0000"/>
                    </a:solidFill>
                    <a:latin typeface="Centaur" panose="02030504050205020304" pitchFamily="18" charset="0"/>
                  </a:rPr>
                  <a:t>128 + 64 – 32 = 160 </a:t>
                </a:r>
                <a:r>
                  <a:rPr lang="en-US" dirty="0">
                    <a:solidFill>
                      <a:schemeClr val="accent6">
                        <a:lumMod val="50000"/>
                      </a:schemeClr>
                    </a:solidFill>
                    <a:latin typeface="Centaur" panose="020305040502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380" t="-3129" r="-1699"/>
                </a:stretch>
              </a:blipFill>
            </p:spPr>
            <p:txBody>
              <a:bodyPr/>
              <a:lstStyle/>
              <a:p>
                <a:r>
                  <a:rPr lang="en-US">
                    <a:noFill/>
                  </a:rPr>
                  <a:t> </a:t>
                </a:r>
              </a:p>
            </p:txBody>
          </p:sp>
        </mc:Fallback>
      </mc:AlternateContent>
    </p:spTree>
    <p:extLst>
      <p:ext uri="{BB962C8B-B14F-4D97-AF65-F5344CB8AC3E}">
        <p14:creationId xmlns:p14="http://schemas.microsoft.com/office/powerpoint/2010/main" val="1413961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9981"/>
            <a:ext cx="10515600" cy="1325563"/>
          </a:xfrm>
        </p:spPr>
        <p:txBody>
          <a:bodyPr/>
          <a:lstStyle/>
          <a:p>
            <a:r>
              <a:rPr lang="en-US" b="1" dirty="0"/>
              <a:t>Hair: Two or more people in Lahore have the same number of hair on their heads</a:t>
            </a:r>
            <a:endParaRPr lang="en-US" dirty="0"/>
          </a:p>
        </p:txBody>
      </p:sp>
      <p:sp>
        <p:nvSpPr>
          <p:cNvPr id="3" name="Content Placeholder 2"/>
          <p:cNvSpPr>
            <a:spLocks noGrp="1"/>
          </p:cNvSpPr>
          <p:nvPr>
            <p:ph idx="1"/>
          </p:nvPr>
        </p:nvSpPr>
        <p:spPr>
          <a:xfrm>
            <a:off x="838200" y="3000777"/>
            <a:ext cx="10515600" cy="3176186"/>
          </a:xfrm>
        </p:spPr>
        <p:txBody>
          <a:bodyPr/>
          <a:lstStyle/>
          <a:p>
            <a:pPr marL="0" lvl="0" indent="0">
              <a:buNone/>
            </a:pPr>
            <a:r>
              <a:rPr lang="en-US" b="1" dirty="0">
                <a:latin typeface="Arial" panose="020B0604020202020204" pitchFamily="34" charset="0"/>
              </a:rPr>
              <a:t>At any given time in Lahore there live at least two people who have the same amount of hairs on their head</a:t>
            </a:r>
            <a:endParaRPr lang="en-US" dirty="0">
              <a:latin typeface="Arial" panose="020B0604020202020204" pitchFamily="34" charset="0"/>
            </a:endParaRPr>
          </a:p>
          <a:p>
            <a:pPr marL="0" indent="0">
              <a:buNone/>
            </a:pPr>
            <a:endParaRPr lang="en-US" dirty="0"/>
          </a:p>
        </p:txBody>
      </p:sp>
      <p:sp>
        <p:nvSpPr>
          <p:cNvPr id="5" name="Rectangle 4"/>
          <p:cNvSpPr/>
          <p:nvPr/>
        </p:nvSpPr>
        <p:spPr>
          <a:xfrm>
            <a:off x="967660" y="4699635"/>
            <a:ext cx="6096000" cy="1477328"/>
          </a:xfrm>
          <a:prstGeom prst="rect">
            <a:avLst/>
          </a:prstGeom>
        </p:spPr>
        <p:txBody>
          <a:bodyPr>
            <a:spAutoFit/>
          </a:bodyPr>
          <a:lstStyle/>
          <a:p>
            <a:r>
              <a:rPr lang="en-US" dirty="0"/>
              <a:t>A human has a maximum of about 500,000 hairs. In comparison, there are millions of people in a metropolitan, which outnumbers the number of hairs a human normally has. By pigeonhole principle, at least two of them must have the same number of hairs</a:t>
            </a:r>
          </a:p>
        </p:txBody>
      </p:sp>
      <p:pic>
        <p:nvPicPr>
          <p:cNvPr id="6" name="Picture 5"/>
          <p:cNvPicPr>
            <a:picLocks noChangeAspect="1"/>
          </p:cNvPicPr>
          <p:nvPr/>
        </p:nvPicPr>
        <p:blipFill>
          <a:blip r:embed="rId2"/>
          <a:stretch>
            <a:fillRect/>
          </a:stretch>
        </p:blipFill>
        <p:spPr>
          <a:xfrm>
            <a:off x="9144000" y="4001294"/>
            <a:ext cx="2465921" cy="2719031"/>
          </a:xfrm>
          <a:prstGeom prst="rect">
            <a:avLst/>
          </a:prstGeom>
        </p:spPr>
      </p:pic>
      <p:sp>
        <p:nvSpPr>
          <p:cNvPr id="7"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Let us try to solve the simpler ones? </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You have one minute to answer</a:t>
            </a:r>
            <a:endParaRPr lang="en-US" b="1" dirty="0">
              <a:solidFill>
                <a:srgbClr val="0070C0"/>
              </a:solidFill>
              <a:latin typeface="Papyrus" panose="03070502060502030205" pitchFamily="66" charset="0"/>
            </a:endParaRPr>
          </a:p>
        </p:txBody>
      </p:sp>
    </p:spTree>
    <p:extLst>
      <p:ext uri="{BB962C8B-B14F-4D97-AF65-F5344CB8AC3E}">
        <p14:creationId xmlns:p14="http://schemas.microsoft.com/office/powerpoint/2010/main" val="3926398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242662"/>
          </a:xfrm>
        </p:spPr>
        <p:txBody>
          <a:bodyPr/>
          <a:lstStyle/>
          <a:p>
            <a:pPr marL="0" indent="0">
              <a:buNone/>
            </a:pPr>
            <a:r>
              <a:rPr lang="en-US" sz="4000" b="1" u="sng" dirty="0">
                <a:solidFill>
                  <a:srgbClr val="FF0000"/>
                </a:solidFill>
              </a:rPr>
              <a:t>LET US FORMULATE THE PROBLEM NOW </a:t>
            </a:r>
          </a:p>
          <a:p>
            <a:pPr marL="0" indent="0">
              <a:buNone/>
            </a:pPr>
            <a:r>
              <a:rPr lang="en-US" dirty="0"/>
              <a:t>If there were no two people with the same number of strands of hair, then, </a:t>
            </a:r>
          </a:p>
          <a:p>
            <a:r>
              <a:rPr lang="en-US" dirty="0"/>
              <a:t>there would be at most one person having 0 strands, </a:t>
            </a:r>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5"/>
          <a:stretch>
            <a:fillRect/>
          </a:stretch>
        </p:blipFill>
        <p:spPr>
          <a:xfrm>
            <a:off x="8779551" y="2495159"/>
            <a:ext cx="821159" cy="860530"/>
          </a:xfrm>
          <a:prstGeom prst="rect">
            <a:avLst/>
          </a:prstGeom>
        </p:spPr>
      </p:pic>
    </p:spTree>
    <p:extLst>
      <p:ext uri="{BB962C8B-B14F-4D97-AF65-F5344CB8AC3E}">
        <p14:creationId xmlns:p14="http://schemas.microsoft.com/office/powerpoint/2010/main" val="2263538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242662"/>
          </a:xfrm>
        </p:spPr>
        <p:txBody>
          <a:bodyPr/>
          <a:lstStyle/>
          <a:p>
            <a:pPr marL="0" indent="0">
              <a:buNone/>
            </a:pPr>
            <a:r>
              <a:rPr lang="en-US" sz="4000" b="1" u="sng" dirty="0">
                <a:solidFill>
                  <a:srgbClr val="FF0000"/>
                </a:solidFill>
              </a:rPr>
              <a:t>LET US FORMULATE THE PROBLEM NOW </a:t>
            </a:r>
          </a:p>
          <a:p>
            <a:pPr marL="0" indent="0">
              <a:buNone/>
            </a:pPr>
            <a:r>
              <a:rPr lang="en-US" dirty="0"/>
              <a:t>If there were no two people with the same number of strands of hair, then, </a:t>
            </a:r>
          </a:p>
          <a:p>
            <a:r>
              <a:rPr lang="en-US" dirty="0"/>
              <a:t>there would be at most one person having 0 strands, </a:t>
            </a:r>
          </a:p>
          <a:p>
            <a:r>
              <a:rPr lang="en-US" dirty="0"/>
              <a:t>at most one person having exactly 1 strand, </a:t>
            </a:r>
          </a:p>
          <a:p>
            <a:endParaRPr lang="en-US" dirty="0"/>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5"/>
          <a:stretch>
            <a:fillRect/>
          </a:stretch>
        </p:blipFill>
        <p:spPr>
          <a:xfrm>
            <a:off x="8779551" y="2495159"/>
            <a:ext cx="821159" cy="860530"/>
          </a:xfrm>
          <a:prstGeom prst="rect">
            <a:avLst/>
          </a:prstGeom>
        </p:spPr>
      </p:pic>
      <p:pic>
        <p:nvPicPr>
          <p:cNvPr id="15" name="Picture 14"/>
          <p:cNvPicPr>
            <a:picLocks noChangeAspect="1"/>
          </p:cNvPicPr>
          <p:nvPr/>
        </p:nvPicPr>
        <p:blipFill>
          <a:blip r:embed="rId6"/>
          <a:stretch>
            <a:fillRect/>
          </a:stretch>
        </p:blipFill>
        <p:spPr>
          <a:xfrm>
            <a:off x="8095013" y="3355689"/>
            <a:ext cx="763771" cy="1032123"/>
          </a:xfrm>
          <a:prstGeom prst="rect">
            <a:avLst/>
          </a:prstGeom>
        </p:spPr>
      </p:pic>
    </p:spTree>
    <p:extLst>
      <p:ext uri="{BB962C8B-B14F-4D97-AF65-F5344CB8AC3E}">
        <p14:creationId xmlns:p14="http://schemas.microsoft.com/office/powerpoint/2010/main" val="2770223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242662"/>
          </a:xfrm>
        </p:spPr>
        <p:txBody>
          <a:bodyPr/>
          <a:lstStyle/>
          <a:p>
            <a:pPr marL="0" indent="0">
              <a:buNone/>
            </a:pPr>
            <a:r>
              <a:rPr lang="en-US" sz="4000" b="1" u="sng" dirty="0">
                <a:solidFill>
                  <a:srgbClr val="FF0000"/>
                </a:solidFill>
              </a:rPr>
              <a:t>LET US FORMULATE THE PROBLEM NOW </a:t>
            </a:r>
          </a:p>
          <a:p>
            <a:pPr marL="0" indent="0">
              <a:buNone/>
            </a:pPr>
            <a:r>
              <a:rPr lang="en-US" dirty="0"/>
              <a:t>If there were no two people with the same number of strands of hair, then, </a:t>
            </a:r>
          </a:p>
          <a:p>
            <a:r>
              <a:rPr lang="en-US" dirty="0"/>
              <a:t>there would be at most one person having 0 strands, </a:t>
            </a:r>
          </a:p>
          <a:p>
            <a:r>
              <a:rPr lang="en-US" dirty="0"/>
              <a:t>at most one person having exactly 1 strand, </a:t>
            </a:r>
          </a:p>
          <a:p>
            <a:r>
              <a:rPr lang="en-US" dirty="0"/>
              <a:t>and so on. </a:t>
            </a:r>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5"/>
          <a:stretch>
            <a:fillRect/>
          </a:stretch>
        </p:blipFill>
        <p:spPr>
          <a:xfrm>
            <a:off x="8779551" y="2495159"/>
            <a:ext cx="821159" cy="860530"/>
          </a:xfrm>
          <a:prstGeom prst="rect">
            <a:avLst/>
          </a:prstGeom>
        </p:spPr>
      </p:pic>
      <p:pic>
        <p:nvPicPr>
          <p:cNvPr id="15" name="Picture 14"/>
          <p:cNvPicPr>
            <a:picLocks noChangeAspect="1"/>
          </p:cNvPicPr>
          <p:nvPr/>
        </p:nvPicPr>
        <p:blipFill>
          <a:blip r:embed="rId6"/>
          <a:stretch>
            <a:fillRect/>
          </a:stretch>
        </p:blipFill>
        <p:spPr>
          <a:xfrm>
            <a:off x="8229599" y="3355689"/>
            <a:ext cx="763771" cy="1032123"/>
          </a:xfrm>
          <a:prstGeom prst="rect">
            <a:avLst/>
          </a:prstGeom>
        </p:spPr>
      </p:pic>
      <p:pic>
        <p:nvPicPr>
          <p:cNvPr id="16" name="Picture 15"/>
          <p:cNvPicPr>
            <a:picLocks noChangeAspect="1"/>
          </p:cNvPicPr>
          <p:nvPr/>
        </p:nvPicPr>
        <p:blipFill>
          <a:blip r:embed="rId7"/>
          <a:stretch>
            <a:fillRect/>
          </a:stretch>
        </p:blipFill>
        <p:spPr>
          <a:xfrm>
            <a:off x="3011665" y="3816351"/>
            <a:ext cx="1238363" cy="875262"/>
          </a:xfrm>
          <a:prstGeom prst="rect">
            <a:avLst/>
          </a:prstGeom>
        </p:spPr>
      </p:pic>
    </p:spTree>
    <p:extLst>
      <p:ext uri="{BB962C8B-B14F-4D97-AF65-F5344CB8AC3E}">
        <p14:creationId xmlns:p14="http://schemas.microsoft.com/office/powerpoint/2010/main" val="3541312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242662"/>
          </a:xfrm>
        </p:spPr>
        <p:txBody>
          <a:bodyPr/>
          <a:lstStyle/>
          <a:p>
            <a:pPr marL="0" indent="0">
              <a:buNone/>
            </a:pPr>
            <a:r>
              <a:rPr lang="en-US" sz="4000" b="1" u="sng" dirty="0">
                <a:solidFill>
                  <a:srgbClr val="FF0000"/>
                </a:solidFill>
              </a:rPr>
              <a:t>LET US FORMULATE THE PROBLEM NOW </a:t>
            </a:r>
          </a:p>
          <a:p>
            <a:pPr marL="0" indent="0">
              <a:buNone/>
            </a:pPr>
            <a:r>
              <a:rPr lang="en-US" dirty="0"/>
              <a:t>If there were no two people with the same number of strands of hair, then, </a:t>
            </a:r>
          </a:p>
          <a:p>
            <a:r>
              <a:rPr lang="en-US" dirty="0"/>
              <a:t>there would be at most one person having 0 strands, </a:t>
            </a:r>
          </a:p>
          <a:p>
            <a:r>
              <a:rPr lang="en-US" dirty="0"/>
              <a:t>at most one person having exactly 1 strand, </a:t>
            </a:r>
          </a:p>
          <a:p>
            <a:r>
              <a:rPr lang="en-US" dirty="0"/>
              <a:t>and so on. </a:t>
            </a:r>
          </a:p>
          <a:p>
            <a:r>
              <a:rPr lang="en-US" dirty="0"/>
              <a:t>Finally, there would be at most one person having exactly 500,000 strands. </a:t>
            </a:r>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5"/>
          <a:stretch>
            <a:fillRect/>
          </a:stretch>
        </p:blipFill>
        <p:spPr>
          <a:xfrm>
            <a:off x="8779551" y="2495159"/>
            <a:ext cx="821159" cy="860530"/>
          </a:xfrm>
          <a:prstGeom prst="rect">
            <a:avLst/>
          </a:prstGeom>
        </p:spPr>
      </p:pic>
      <p:pic>
        <p:nvPicPr>
          <p:cNvPr id="15" name="Picture 14"/>
          <p:cNvPicPr>
            <a:picLocks noChangeAspect="1"/>
          </p:cNvPicPr>
          <p:nvPr/>
        </p:nvPicPr>
        <p:blipFill>
          <a:blip r:embed="rId6"/>
          <a:stretch>
            <a:fillRect/>
          </a:stretch>
        </p:blipFill>
        <p:spPr>
          <a:xfrm>
            <a:off x="8229599" y="3355689"/>
            <a:ext cx="763771" cy="1032123"/>
          </a:xfrm>
          <a:prstGeom prst="rect">
            <a:avLst/>
          </a:prstGeom>
        </p:spPr>
      </p:pic>
      <p:pic>
        <p:nvPicPr>
          <p:cNvPr id="16" name="Picture 15"/>
          <p:cNvPicPr>
            <a:picLocks noChangeAspect="1"/>
          </p:cNvPicPr>
          <p:nvPr/>
        </p:nvPicPr>
        <p:blipFill>
          <a:blip r:embed="rId7"/>
          <a:stretch>
            <a:fillRect/>
          </a:stretch>
        </p:blipFill>
        <p:spPr>
          <a:xfrm>
            <a:off x="3011665" y="3871750"/>
            <a:ext cx="941843" cy="665685"/>
          </a:xfrm>
          <a:prstGeom prst="rect">
            <a:avLst/>
          </a:prstGeom>
        </p:spPr>
      </p:pic>
      <p:pic>
        <p:nvPicPr>
          <p:cNvPr id="17" name="Picture 16"/>
          <p:cNvPicPr>
            <a:picLocks noChangeAspect="1"/>
          </p:cNvPicPr>
          <p:nvPr/>
        </p:nvPicPr>
        <p:blipFill>
          <a:blip r:embed="rId8"/>
          <a:stretch>
            <a:fillRect/>
          </a:stretch>
        </p:blipFill>
        <p:spPr>
          <a:xfrm>
            <a:off x="10740981" y="4235113"/>
            <a:ext cx="835614" cy="1063027"/>
          </a:xfrm>
          <a:prstGeom prst="rect">
            <a:avLst/>
          </a:prstGeom>
        </p:spPr>
      </p:pic>
    </p:spTree>
    <p:extLst>
      <p:ext uri="{BB962C8B-B14F-4D97-AF65-F5344CB8AC3E}">
        <p14:creationId xmlns:p14="http://schemas.microsoft.com/office/powerpoint/2010/main" val="47219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242662"/>
          </a:xfrm>
        </p:spPr>
        <p:txBody>
          <a:bodyPr/>
          <a:lstStyle/>
          <a:p>
            <a:pPr marL="0" indent="0">
              <a:buNone/>
            </a:pPr>
            <a:r>
              <a:rPr lang="en-US" sz="4000" b="1" u="sng" dirty="0">
                <a:solidFill>
                  <a:srgbClr val="FF0000"/>
                </a:solidFill>
              </a:rPr>
              <a:t>LET US FORMULATE THE PROBLEM NOW </a:t>
            </a:r>
          </a:p>
          <a:p>
            <a:pPr marL="0" indent="0">
              <a:buNone/>
            </a:pPr>
            <a:r>
              <a:rPr lang="en-US" dirty="0"/>
              <a:t>If there were no two people with the same number of strands of hair, then, </a:t>
            </a:r>
          </a:p>
          <a:p>
            <a:r>
              <a:rPr lang="en-US" dirty="0"/>
              <a:t>there would be at most one person having 0 strands, </a:t>
            </a:r>
          </a:p>
          <a:p>
            <a:r>
              <a:rPr lang="en-US" dirty="0"/>
              <a:t>at most one person having exactly 1 strand, </a:t>
            </a:r>
          </a:p>
          <a:p>
            <a:r>
              <a:rPr lang="en-US" dirty="0"/>
              <a:t>and so on. </a:t>
            </a:r>
          </a:p>
          <a:p>
            <a:r>
              <a:rPr lang="en-US" dirty="0"/>
              <a:t>Finally, there would be at most one person having exactly 500,000 strands. </a:t>
            </a:r>
          </a:p>
          <a:p>
            <a:pPr marL="0" indent="0">
              <a:buNone/>
            </a:pPr>
            <a:r>
              <a:rPr lang="en-US" u="sng" dirty="0"/>
              <a:t>But then this means that there are no more than 500,001 inhabitants of Lahore.</a:t>
            </a:r>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a:blip r:embed="rId5"/>
          <a:stretch>
            <a:fillRect/>
          </a:stretch>
        </p:blipFill>
        <p:spPr>
          <a:xfrm>
            <a:off x="8779551" y="2495159"/>
            <a:ext cx="821159" cy="860530"/>
          </a:xfrm>
          <a:prstGeom prst="rect">
            <a:avLst/>
          </a:prstGeom>
        </p:spPr>
      </p:pic>
      <p:pic>
        <p:nvPicPr>
          <p:cNvPr id="15" name="Picture 14"/>
          <p:cNvPicPr>
            <a:picLocks noChangeAspect="1"/>
          </p:cNvPicPr>
          <p:nvPr/>
        </p:nvPicPr>
        <p:blipFill>
          <a:blip r:embed="rId6"/>
          <a:stretch>
            <a:fillRect/>
          </a:stretch>
        </p:blipFill>
        <p:spPr>
          <a:xfrm>
            <a:off x="8229599" y="3355689"/>
            <a:ext cx="763771" cy="1032123"/>
          </a:xfrm>
          <a:prstGeom prst="rect">
            <a:avLst/>
          </a:prstGeom>
        </p:spPr>
      </p:pic>
      <p:pic>
        <p:nvPicPr>
          <p:cNvPr id="16" name="Picture 15"/>
          <p:cNvPicPr>
            <a:picLocks noChangeAspect="1"/>
          </p:cNvPicPr>
          <p:nvPr/>
        </p:nvPicPr>
        <p:blipFill>
          <a:blip r:embed="rId7"/>
          <a:stretch>
            <a:fillRect/>
          </a:stretch>
        </p:blipFill>
        <p:spPr>
          <a:xfrm>
            <a:off x="3011665" y="3871750"/>
            <a:ext cx="941843" cy="665685"/>
          </a:xfrm>
          <a:prstGeom prst="rect">
            <a:avLst/>
          </a:prstGeom>
        </p:spPr>
      </p:pic>
      <p:pic>
        <p:nvPicPr>
          <p:cNvPr id="17" name="Picture 16"/>
          <p:cNvPicPr>
            <a:picLocks noChangeAspect="1"/>
          </p:cNvPicPr>
          <p:nvPr/>
        </p:nvPicPr>
        <p:blipFill>
          <a:blip r:embed="rId8"/>
          <a:stretch>
            <a:fillRect/>
          </a:stretch>
        </p:blipFill>
        <p:spPr>
          <a:xfrm>
            <a:off x="10740981" y="4235113"/>
            <a:ext cx="835614" cy="1063027"/>
          </a:xfrm>
          <a:prstGeom prst="rect">
            <a:avLst/>
          </a:prstGeom>
        </p:spPr>
      </p:pic>
    </p:spTree>
    <p:extLst>
      <p:ext uri="{BB962C8B-B14F-4D97-AF65-F5344CB8AC3E}">
        <p14:creationId xmlns:p14="http://schemas.microsoft.com/office/powerpoint/2010/main" val="152699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410088"/>
          </a:xfrm>
        </p:spPr>
        <p:txBody>
          <a:bodyPr>
            <a:normAutofit/>
          </a:bodyPr>
          <a:lstStyle/>
          <a:p>
            <a:pPr marL="0" indent="0">
              <a:buNone/>
            </a:pPr>
            <a:r>
              <a:rPr lang="en-US" u="sng" dirty="0"/>
              <a:t>Imagine 500,001 enormous boxes (or pigeon holes)</a:t>
            </a:r>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2039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410088"/>
          </a:xfrm>
        </p:spPr>
        <p:txBody>
          <a:bodyPr>
            <a:normAutofit/>
          </a:bodyPr>
          <a:lstStyle/>
          <a:p>
            <a:pPr marL="0" indent="0">
              <a:buNone/>
            </a:pPr>
            <a:r>
              <a:rPr lang="en-US" u="sng" dirty="0"/>
              <a:t>Imagine 500,001 enormous boxes (or pigeon holes)</a:t>
            </a:r>
          </a:p>
          <a:p>
            <a:r>
              <a:rPr lang="en-US" dirty="0"/>
              <a:t>The first one is labeled “</a:t>
            </a:r>
            <a:r>
              <a:rPr lang="en-US" dirty="0" err="1"/>
              <a:t>Lahoris</a:t>
            </a:r>
            <a:r>
              <a:rPr lang="en-US" dirty="0"/>
              <a:t> having 0 strands of hair,” </a:t>
            </a:r>
          </a:p>
          <a:p>
            <a:endParaRPr lang="en-US" dirty="0"/>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5"/>
          <a:stretch>
            <a:fillRect/>
          </a:stretch>
        </p:blipFill>
        <p:spPr>
          <a:xfrm>
            <a:off x="13953" y="1764531"/>
            <a:ext cx="807918" cy="1181141"/>
          </a:xfrm>
          <a:prstGeom prst="rect">
            <a:avLst/>
          </a:prstGeom>
        </p:spPr>
      </p:pic>
    </p:spTree>
    <p:extLst>
      <p:ext uri="{BB962C8B-B14F-4D97-AF65-F5344CB8AC3E}">
        <p14:creationId xmlns:p14="http://schemas.microsoft.com/office/powerpoint/2010/main" val="766132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410088"/>
          </a:xfrm>
        </p:spPr>
        <p:txBody>
          <a:bodyPr>
            <a:normAutofit/>
          </a:bodyPr>
          <a:lstStyle/>
          <a:p>
            <a:pPr marL="0" indent="0">
              <a:buNone/>
            </a:pPr>
            <a:r>
              <a:rPr lang="en-US" u="sng" dirty="0"/>
              <a:t>Imagine 500,001 enormous boxes (or pigeon holes)</a:t>
            </a:r>
          </a:p>
          <a:p>
            <a:pPr marL="0" indent="0">
              <a:buNone/>
            </a:pPr>
            <a:r>
              <a:rPr lang="en-US" dirty="0"/>
              <a:t>    The first one is labeled “</a:t>
            </a:r>
            <a:r>
              <a:rPr lang="en-US" dirty="0" err="1"/>
              <a:t>Lahoris</a:t>
            </a:r>
            <a:r>
              <a:rPr lang="en-US" dirty="0"/>
              <a:t> having 0 strands of hair,” </a:t>
            </a:r>
          </a:p>
          <a:p>
            <a:endParaRPr lang="en-US" dirty="0"/>
          </a:p>
          <a:p>
            <a:pPr marL="0" indent="0">
              <a:buNone/>
            </a:pPr>
            <a:r>
              <a:rPr lang="en-US" dirty="0"/>
              <a:t>                 the next is labeled “</a:t>
            </a:r>
            <a:r>
              <a:rPr lang="en-US" dirty="0" err="1"/>
              <a:t>Lahoris</a:t>
            </a:r>
            <a:r>
              <a:rPr lang="en-US" dirty="0"/>
              <a:t> having 1 strand of hair,”</a:t>
            </a:r>
          </a:p>
          <a:p>
            <a:endParaRPr lang="en-US" dirty="0"/>
          </a:p>
          <a:p>
            <a:r>
              <a:rPr lang="en-US" dirty="0"/>
              <a:t>            and so on. </a:t>
            </a:r>
          </a:p>
          <a:p>
            <a:endParaRPr lang="en-US" dirty="0"/>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5"/>
          <a:stretch>
            <a:fillRect/>
          </a:stretch>
        </p:blipFill>
        <p:spPr>
          <a:xfrm>
            <a:off x="94139" y="1748936"/>
            <a:ext cx="807918" cy="1181141"/>
          </a:xfrm>
          <a:prstGeom prst="rect">
            <a:avLst/>
          </a:prstGeom>
        </p:spPr>
      </p:pic>
      <p:pic>
        <p:nvPicPr>
          <p:cNvPr id="3" name="Picture 2"/>
          <p:cNvPicPr>
            <a:picLocks noChangeAspect="1"/>
          </p:cNvPicPr>
          <p:nvPr/>
        </p:nvPicPr>
        <p:blipFill>
          <a:blip r:embed="rId6"/>
          <a:stretch>
            <a:fillRect/>
          </a:stretch>
        </p:blipFill>
        <p:spPr>
          <a:xfrm>
            <a:off x="1096069" y="2339506"/>
            <a:ext cx="764975" cy="1086179"/>
          </a:xfrm>
          <a:prstGeom prst="rect">
            <a:avLst/>
          </a:prstGeom>
        </p:spPr>
      </p:pic>
      <p:pic>
        <p:nvPicPr>
          <p:cNvPr id="4" name="Picture 3"/>
          <p:cNvPicPr>
            <a:picLocks noChangeAspect="1"/>
          </p:cNvPicPr>
          <p:nvPr/>
        </p:nvPicPr>
        <p:blipFill>
          <a:blip r:embed="rId7"/>
          <a:stretch>
            <a:fillRect/>
          </a:stretch>
        </p:blipFill>
        <p:spPr>
          <a:xfrm>
            <a:off x="316601" y="3511586"/>
            <a:ext cx="1544443" cy="1073473"/>
          </a:xfrm>
          <a:prstGeom prst="rect">
            <a:avLst/>
          </a:prstGeom>
        </p:spPr>
      </p:pic>
    </p:spTree>
    <p:extLst>
      <p:ext uri="{BB962C8B-B14F-4D97-AF65-F5344CB8AC3E}">
        <p14:creationId xmlns:p14="http://schemas.microsoft.com/office/powerpoint/2010/main" val="2391256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619259" y="1325563"/>
            <a:ext cx="10515600" cy="5410088"/>
          </a:xfrm>
        </p:spPr>
        <p:txBody>
          <a:bodyPr>
            <a:normAutofit/>
          </a:bodyPr>
          <a:lstStyle/>
          <a:p>
            <a:pPr marL="0" indent="0">
              <a:buNone/>
            </a:pPr>
            <a:r>
              <a:rPr lang="en-US" u="sng" dirty="0"/>
              <a:t>Imagine 500,001 enormous boxes (or pigeon holes)</a:t>
            </a:r>
          </a:p>
          <a:p>
            <a:pPr marL="0" indent="0">
              <a:buNone/>
            </a:pPr>
            <a:r>
              <a:rPr lang="en-US" dirty="0"/>
              <a:t>    The first one is labeled “</a:t>
            </a:r>
            <a:r>
              <a:rPr lang="en-US" dirty="0" err="1"/>
              <a:t>Lahoris</a:t>
            </a:r>
            <a:r>
              <a:rPr lang="en-US" dirty="0"/>
              <a:t> having 0 strands of hair,” </a:t>
            </a:r>
          </a:p>
          <a:p>
            <a:endParaRPr lang="en-US" dirty="0"/>
          </a:p>
          <a:p>
            <a:pPr marL="0" indent="0">
              <a:buNone/>
            </a:pPr>
            <a:r>
              <a:rPr lang="en-US" dirty="0"/>
              <a:t>                 the next is labeled “</a:t>
            </a:r>
            <a:r>
              <a:rPr lang="en-US" dirty="0" err="1"/>
              <a:t>Lahoris</a:t>
            </a:r>
            <a:r>
              <a:rPr lang="en-US" dirty="0"/>
              <a:t> having 1 strand of hair,”</a:t>
            </a:r>
          </a:p>
          <a:p>
            <a:endParaRPr lang="en-US" dirty="0"/>
          </a:p>
          <a:p>
            <a:r>
              <a:rPr lang="en-US" dirty="0"/>
              <a:t>            and so on. </a:t>
            </a:r>
          </a:p>
          <a:p>
            <a:endParaRPr lang="en-US" dirty="0"/>
          </a:p>
          <a:p>
            <a:pPr marL="0" indent="0">
              <a:buNone/>
            </a:pPr>
            <a:r>
              <a:rPr lang="en-US" dirty="0"/>
              <a:t>       The last box is labeled “</a:t>
            </a:r>
            <a:r>
              <a:rPr lang="en-US" dirty="0" err="1"/>
              <a:t>Lahoris</a:t>
            </a:r>
            <a:r>
              <a:rPr lang="en-US" dirty="0"/>
              <a:t> having 500,000 strands of hair”</a:t>
            </a:r>
          </a:p>
          <a:p>
            <a:endParaRPr lang="en-US" dirty="0"/>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5"/>
          <a:stretch>
            <a:fillRect/>
          </a:stretch>
        </p:blipFill>
        <p:spPr>
          <a:xfrm>
            <a:off x="94139" y="1748936"/>
            <a:ext cx="807918" cy="1181141"/>
          </a:xfrm>
          <a:prstGeom prst="rect">
            <a:avLst/>
          </a:prstGeom>
        </p:spPr>
      </p:pic>
      <p:pic>
        <p:nvPicPr>
          <p:cNvPr id="3" name="Picture 2"/>
          <p:cNvPicPr>
            <a:picLocks noChangeAspect="1"/>
          </p:cNvPicPr>
          <p:nvPr/>
        </p:nvPicPr>
        <p:blipFill>
          <a:blip r:embed="rId6"/>
          <a:stretch>
            <a:fillRect/>
          </a:stretch>
        </p:blipFill>
        <p:spPr>
          <a:xfrm>
            <a:off x="1096069" y="2339506"/>
            <a:ext cx="764975" cy="1086179"/>
          </a:xfrm>
          <a:prstGeom prst="rect">
            <a:avLst/>
          </a:prstGeom>
        </p:spPr>
      </p:pic>
      <p:pic>
        <p:nvPicPr>
          <p:cNvPr id="4" name="Picture 3"/>
          <p:cNvPicPr>
            <a:picLocks noChangeAspect="1"/>
          </p:cNvPicPr>
          <p:nvPr/>
        </p:nvPicPr>
        <p:blipFill>
          <a:blip r:embed="rId7"/>
          <a:stretch>
            <a:fillRect/>
          </a:stretch>
        </p:blipFill>
        <p:spPr>
          <a:xfrm>
            <a:off x="316601" y="3511586"/>
            <a:ext cx="1544443" cy="1073473"/>
          </a:xfrm>
          <a:prstGeom prst="rect">
            <a:avLst/>
          </a:prstGeom>
        </p:spPr>
      </p:pic>
      <p:pic>
        <p:nvPicPr>
          <p:cNvPr id="14" name="Picture 13"/>
          <p:cNvPicPr>
            <a:picLocks noChangeAspect="1"/>
          </p:cNvPicPr>
          <p:nvPr/>
        </p:nvPicPr>
        <p:blipFill>
          <a:blip r:embed="rId8"/>
          <a:stretch>
            <a:fillRect/>
          </a:stretch>
        </p:blipFill>
        <p:spPr>
          <a:xfrm>
            <a:off x="201904" y="4670960"/>
            <a:ext cx="834710" cy="1123475"/>
          </a:xfrm>
          <a:prstGeom prst="rect">
            <a:avLst/>
          </a:prstGeom>
        </p:spPr>
      </p:pic>
    </p:spTree>
    <p:extLst>
      <p:ext uri="{BB962C8B-B14F-4D97-AF65-F5344CB8AC3E}">
        <p14:creationId xmlns:p14="http://schemas.microsoft.com/office/powerpoint/2010/main" val="1974116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latin typeface="Papyrus" panose="03070502060502030205" pitchFamily="66" charset="0"/>
              </a:rPr>
              <a:t>Principle of Inclusion – Exclusion </a:t>
            </a:r>
            <a:r>
              <a:rPr lang="en-US" sz="2400" b="1" dirty="0">
                <a:solidFill>
                  <a:srgbClr val="002060"/>
                </a:solidFill>
                <a:latin typeface="Papyrus" panose="03070502060502030205" pitchFamily="66" charset="0"/>
              </a:rPr>
              <a:t>(Section 2.3 of book)</a:t>
            </a:r>
            <a:endParaRPr lang="en-US" dirty="0"/>
          </a:p>
        </p:txBody>
      </p:sp>
      <p:pic>
        <p:nvPicPr>
          <p:cNvPr id="2" name="Picture 1"/>
          <p:cNvPicPr>
            <a:picLocks noChangeAspect="1"/>
          </p:cNvPicPr>
          <p:nvPr/>
        </p:nvPicPr>
        <p:blipFill>
          <a:blip r:embed="rId2"/>
          <a:stretch>
            <a:fillRect/>
          </a:stretch>
        </p:blipFill>
        <p:spPr>
          <a:xfrm>
            <a:off x="761933" y="3397742"/>
            <a:ext cx="9972675" cy="3333750"/>
          </a:xfrm>
          <a:prstGeom prst="rect">
            <a:avLst/>
          </a:prstGeom>
        </p:spPr>
      </p:pic>
      <p:sp>
        <p:nvSpPr>
          <p:cNvPr id="4" name="Content Placeholder 3"/>
          <p:cNvSpPr>
            <a:spLocks noGrp="1"/>
          </p:cNvSpPr>
          <p:nvPr>
            <p:ph idx="1"/>
          </p:nvPr>
        </p:nvSpPr>
        <p:spPr>
          <a:xfrm>
            <a:off x="838200" y="1325563"/>
            <a:ext cx="10515600" cy="4851400"/>
          </a:xfrm>
        </p:spPr>
        <p:txBody>
          <a:bodyPr/>
          <a:lstStyle/>
          <a:p>
            <a:r>
              <a:rPr lang="en-US" dirty="0"/>
              <a:t>40 students</a:t>
            </a:r>
          </a:p>
          <a:p>
            <a:r>
              <a:rPr lang="en-US" dirty="0"/>
              <a:t>Babar </a:t>
            </a:r>
            <a:r>
              <a:rPr lang="en-US" dirty="0" err="1"/>
              <a:t>Azam</a:t>
            </a:r>
            <a:r>
              <a:rPr lang="en-US" dirty="0"/>
              <a:t> – 18  </a:t>
            </a:r>
          </a:p>
          <a:p>
            <a:r>
              <a:rPr lang="en-US" dirty="0" err="1"/>
              <a:t>Shadab</a:t>
            </a:r>
            <a:r>
              <a:rPr lang="en-US" dirty="0"/>
              <a:t> Khan – 16  </a:t>
            </a:r>
          </a:p>
          <a:p>
            <a:r>
              <a:rPr lang="en-US" dirty="0" err="1"/>
              <a:t>Emad</a:t>
            </a:r>
            <a:r>
              <a:rPr lang="en-US" dirty="0"/>
              <a:t> </a:t>
            </a:r>
            <a:r>
              <a:rPr lang="en-US" dirty="0" err="1"/>
              <a:t>Wasim</a:t>
            </a:r>
            <a:r>
              <a:rPr lang="en-US" dirty="0"/>
              <a:t> – 12  </a:t>
            </a:r>
          </a:p>
          <a:p>
            <a:endParaRPr lang="en-US" dirty="0"/>
          </a:p>
          <a:p>
            <a:endParaRPr lang="en-US" dirty="0"/>
          </a:p>
        </p:txBody>
      </p:sp>
    </p:spTree>
    <p:extLst>
      <p:ext uri="{BB962C8B-B14F-4D97-AF65-F5344CB8AC3E}">
        <p14:creationId xmlns:p14="http://schemas.microsoft.com/office/powerpoint/2010/main" val="3079399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8" name="Content Placeholder 7"/>
          <p:cNvSpPr>
            <a:spLocks noGrp="1"/>
          </p:cNvSpPr>
          <p:nvPr>
            <p:ph idx="1"/>
          </p:nvPr>
        </p:nvSpPr>
        <p:spPr>
          <a:xfrm>
            <a:off x="1096069" y="1325563"/>
            <a:ext cx="10945676" cy="5410088"/>
          </a:xfrm>
        </p:spPr>
        <p:txBody>
          <a:bodyPr>
            <a:normAutofit lnSpcReduction="10000"/>
          </a:bodyPr>
          <a:lstStyle/>
          <a:p>
            <a:pPr marL="0" indent="0">
              <a:buNone/>
            </a:pPr>
            <a:r>
              <a:rPr lang="en-US" u="sng" dirty="0"/>
              <a:t>Imagine 500,001 enormous boxes (or pigeon holes)</a:t>
            </a:r>
          </a:p>
          <a:p>
            <a:pPr marL="0" indent="0">
              <a:buNone/>
            </a:pPr>
            <a:r>
              <a:rPr lang="en-US" dirty="0"/>
              <a:t>    The first one is labeled “</a:t>
            </a:r>
            <a:r>
              <a:rPr lang="en-US" dirty="0" err="1"/>
              <a:t>Lahoris</a:t>
            </a:r>
            <a:r>
              <a:rPr lang="en-US" dirty="0"/>
              <a:t> having 0 strands of hair,” </a:t>
            </a:r>
          </a:p>
          <a:p>
            <a:endParaRPr lang="en-US" dirty="0"/>
          </a:p>
          <a:p>
            <a:pPr marL="0" indent="0">
              <a:buNone/>
            </a:pPr>
            <a:r>
              <a:rPr lang="en-US" dirty="0"/>
              <a:t>          the next is labeled “</a:t>
            </a:r>
            <a:r>
              <a:rPr lang="en-US" dirty="0" err="1"/>
              <a:t>Lahoris</a:t>
            </a:r>
            <a:r>
              <a:rPr lang="en-US" dirty="0"/>
              <a:t> having 1 strand of hair,”</a:t>
            </a:r>
          </a:p>
          <a:p>
            <a:endParaRPr lang="en-US" dirty="0"/>
          </a:p>
          <a:p>
            <a:r>
              <a:rPr lang="en-US" dirty="0"/>
              <a:t>       and so on. </a:t>
            </a:r>
          </a:p>
          <a:p>
            <a:endParaRPr lang="en-US" dirty="0"/>
          </a:p>
          <a:p>
            <a:pPr marL="0" indent="0">
              <a:buNone/>
            </a:pPr>
            <a:r>
              <a:rPr lang="en-US" dirty="0"/>
              <a:t>  The last box is labeled “</a:t>
            </a:r>
            <a:r>
              <a:rPr lang="en-US" dirty="0" err="1"/>
              <a:t>Lahoris</a:t>
            </a:r>
            <a:r>
              <a:rPr lang="en-US" dirty="0"/>
              <a:t> having 500,000 strands of hair”</a:t>
            </a:r>
          </a:p>
          <a:p>
            <a:pPr marL="0" indent="0">
              <a:buNone/>
            </a:pPr>
            <a:r>
              <a:rPr lang="en-US" dirty="0"/>
              <a:t>       If everybody goes to the proper box, then about 10 million </a:t>
            </a:r>
            <a:r>
              <a:rPr lang="en-US" dirty="0" err="1"/>
              <a:t>Lahoris</a:t>
            </a:r>
            <a:r>
              <a:rPr lang="en-US" dirty="0"/>
              <a:t> are  properly assigned to some box (or hole). </a:t>
            </a:r>
          </a:p>
          <a:p>
            <a:pPr marL="0" indent="0">
              <a:buNone/>
            </a:pPr>
            <a:r>
              <a:rPr lang="en-US" i="1" dirty="0">
                <a:solidFill>
                  <a:srgbClr val="FF0000"/>
                </a:solidFill>
              </a:rPr>
              <a:t>Since we have only 500,001 boxes, there certainly will be a box containing more than one </a:t>
            </a:r>
            <a:r>
              <a:rPr lang="en-US" i="1" dirty="0" err="1">
                <a:solidFill>
                  <a:srgbClr val="FF0000"/>
                </a:solidFill>
              </a:rPr>
              <a:t>Lahori</a:t>
            </a:r>
            <a:r>
              <a:rPr lang="en-US" i="1" dirty="0">
                <a:solidFill>
                  <a:srgbClr val="FF0000"/>
                </a:solidFill>
              </a:rPr>
              <a:t>.</a:t>
            </a:r>
          </a:p>
          <a:p>
            <a:pPr marL="0" indent="0">
              <a:buNone/>
            </a:pPr>
            <a:endParaRPr lang="en-US" dirty="0"/>
          </a:p>
          <a:p>
            <a:endParaRPr lang="en-US" dirty="0"/>
          </a:p>
        </p:txBody>
      </p:sp>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7059" y="245800"/>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5"/>
          <a:stretch>
            <a:fillRect/>
          </a:stretch>
        </p:blipFill>
        <p:spPr>
          <a:xfrm>
            <a:off x="94139" y="1748936"/>
            <a:ext cx="807918" cy="1181141"/>
          </a:xfrm>
          <a:prstGeom prst="rect">
            <a:avLst/>
          </a:prstGeom>
        </p:spPr>
      </p:pic>
      <p:pic>
        <p:nvPicPr>
          <p:cNvPr id="3" name="Picture 2"/>
          <p:cNvPicPr>
            <a:picLocks noChangeAspect="1"/>
          </p:cNvPicPr>
          <p:nvPr/>
        </p:nvPicPr>
        <p:blipFill>
          <a:blip r:embed="rId6"/>
          <a:stretch>
            <a:fillRect/>
          </a:stretch>
        </p:blipFill>
        <p:spPr>
          <a:xfrm>
            <a:off x="1096069" y="2339506"/>
            <a:ext cx="764975" cy="1086179"/>
          </a:xfrm>
          <a:prstGeom prst="rect">
            <a:avLst/>
          </a:prstGeom>
        </p:spPr>
      </p:pic>
      <p:pic>
        <p:nvPicPr>
          <p:cNvPr id="4" name="Picture 3"/>
          <p:cNvPicPr>
            <a:picLocks noChangeAspect="1"/>
          </p:cNvPicPr>
          <p:nvPr/>
        </p:nvPicPr>
        <p:blipFill>
          <a:blip r:embed="rId7"/>
          <a:stretch>
            <a:fillRect/>
          </a:stretch>
        </p:blipFill>
        <p:spPr>
          <a:xfrm>
            <a:off x="316601" y="3511586"/>
            <a:ext cx="1544443" cy="1073473"/>
          </a:xfrm>
          <a:prstGeom prst="rect">
            <a:avLst/>
          </a:prstGeom>
        </p:spPr>
      </p:pic>
      <p:pic>
        <p:nvPicPr>
          <p:cNvPr id="14" name="Picture 13"/>
          <p:cNvPicPr>
            <a:picLocks noChangeAspect="1"/>
          </p:cNvPicPr>
          <p:nvPr/>
        </p:nvPicPr>
        <p:blipFill>
          <a:blip r:embed="rId8"/>
          <a:stretch>
            <a:fillRect/>
          </a:stretch>
        </p:blipFill>
        <p:spPr>
          <a:xfrm>
            <a:off x="201904" y="4670960"/>
            <a:ext cx="834710" cy="1123475"/>
          </a:xfrm>
          <a:prstGeom prst="rect">
            <a:avLst/>
          </a:prstGeom>
        </p:spPr>
      </p:pic>
    </p:spTree>
    <p:extLst>
      <p:ext uri="{BB962C8B-B14F-4D97-AF65-F5344CB8AC3E}">
        <p14:creationId xmlns:p14="http://schemas.microsoft.com/office/powerpoint/2010/main" val="918911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11077843" flipV="1">
            <a:off x="9716722" y="96715"/>
            <a:ext cx="2465387" cy="2719387"/>
            <a:chOff x="6127" y="1"/>
            <a:chExt cx="1553" cy="1713"/>
          </a:xfrm>
          <a:effectLst>
            <a:reflection blurRad="190500" dir="5400000" sy="-100000" algn="bl" rotWithShape="0"/>
          </a:effectLst>
        </p:grpSpPr>
        <p:sp>
          <p:nvSpPr>
            <p:cNvPr id="13" name="AutoShape 3"/>
            <p:cNvSpPr>
              <a:spLocks noChangeAspect="1" noChangeArrowheads="1" noTextEdit="1"/>
            </p:cNvSpPr>
            <p:nvPr/>
          </p:nvSpPr>
          <p:spPr bwMode="auto">
            <a:xfrm>
              <a:off x="6127" y="1"/>
              <a:ext cx="1553" cy="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BEBA8EAE-BF5A-486C-A8C5-ECC9F3942E4B}">
                  <a14:imgProps xmlns:a14="http://schemas.microsoft.com/office/drawing/2010/main">
                    <a14:imgLayer r:embed="rId3">
                      <a14:imgEffect>
                        <a14:artisticGlass scaling="100"/>
                      </a14:imgEffect>
                    </a14:imgLayer>
                  </a14:imgProps>
                </a:ext>
                <a:ext uri="{28A0092B-C50C-407E-A947-70E740481C1C}">
                  <a14:useLocalDpi xmlns:a14="http://schemas.microsoft.com/office/drawing/2010/main" val="0"/>
                </a:ext>
              </a:extLst>
            </a:blip>
            <a:srcRect/>
            <a:stretch>
              <a:fillRect/>
            </a:stretch>
          </p:blipFill>
          <p:spPr bwMode="auto">
            <a:xfrm>
              <a:off x="6127" y="1"/>
              <a:ext cx="1559" cy="171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619259" y="1325563"/>
                <a:ext cx="9142927" cy="5242662"/>
              </a:xfrm>
            </p:spPr>
            <p:txBody>
              <a:bodyPr/>
              <a:lstStyle/>
              <a:p>
                <a:pPr marL="0" indent="0">
                  <a:buNone/>
                </a:pPr>
                <a:r>
                  <a:rPr lang="en-US" i="1" dirty="0"/>
                  <a:t>If we have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i="1" dirty="0"/>
                  <a:t> boxes and we place </a:t>
                </a:r>
                <a:r>
                  <a:rPr lang="en-US" b="1" i="1" dirty="0">
                    <a:solidFill>
                      <a:srgbClr val="FF0000"/>
                    </a:solidFill>
                  </a:rPr>
                  <a:t>more than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i="1" dirty="0">
                    <a:solidFill>
                      <a:srgbClr val="FF0000"/>
                    </a:solidFill>
                  </a:rPr>
                  <a:t> </a:t>
                </a:r>
                <a:r>
                  <a:rPr lang="en-US" i="1" dirty="0"/>
                  <a:t>objects into them,</a:t>
                </a:r>
              </a:p>
              <a:p>
                <a:pPr marL="0" indent="0">
                  <a:buNone/>
                </a:pPr>
                <a:r>
                  <a:rPr lang="en-US" i="1" dirty="0"/>
                  <a:t>then there will be </a:t>
                </a:r>
                <a:r>
                  <a:rPr lang="en-US" i="1" dirty="0">
                    <a:solidFill>
                      <a:srgbClr val="FF0000"/>
                    </a:solidFill>
                  </a:rPr>
                  <a:t>at least one box </a:t>
                </a:r>
                <a:r>
                  <a:rPr lang="en-US" i="1" dirty="0"/>
                  <a:t>that contains </a:t>
                </a:r>
                <a:r>
                  <a:rPr lang="en-US" i="1" dirty="0">
                    <a:solidFill>
                      <a:srgbClr val="FF0000"/>
                    </a:solidFill>
                  </a:rPr>
                  <a:t>more than one object.</a:t>
                </a:r>
                <a:endParaRPr lang="en-US" dirty="0">
                  <a:solidFill>
                    <a:srgbClr val="FF0000"/>
                  </a:solidFill>
                </a:endParaRPr>
              </a:p>
              <a:p>
                <a:endParaRPr lang="en-US" dirty="0"/>
              </a:p>
              <a:p>
                <a:endParaRPr lang="en-US" dirty="0"/>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619259" y="1325563"/>
                <a:ext cx="9142927" cy="5242662"/>
              </a:xfrm>
              <a:blipFill>
                <a:blip r:embed="rId4"/>
                <a:stretch>
                  <a:fillRect l="-1401" t="-1860"/>
                </a:stretch>
              </a:blipFill>
            </p:spPr>
            <p:txBody>
              <a:bodyPr/>
              <a:lstStyle/>
              <a:p>
                <a:r>
                  <a:rPr lang="en-US">
                    <a:noFill/>
                  </a:rPr>
                  <a:t> </a:t>
                </a:r>
              </a:p>
            </p:txBody>
          </p:sp>
        </mc:Fallback>
      </mc:AlternateContent>
      <p:grpSp>
        <p:nvGrpSpPr>
          <p:cNvPr id="9" name="Group 8"/>
          <p:cNvGrpSpPr/>
          <p:nvPr/>
        </p:nvGrpSpPr>
        <p:grpSpPr>
          <a:xfrm>
            <a:off x="13953" y="1634"/>
            <a:ext cx="7454721" cy="1325563"/>
            <a:chOff x="13953" y="1634"/>
            <a:chExt cx="7454721" cy="1325563"/>
          </a:xfrm>
        </p:grpSpPr>
        <p:sp>
          <p:nvSpPr>
            <p:cNvPr id="10" name="Title 1"/>
            <p:cNvSpPr txBox="1">
              <a:spLocks/>
            </p:cNvSpPr>
            <p:nvPr/>
          </p:nvSpPr>
          <p:spPr>
            <a:xfrm>
              <a:off x="13953" y="1634"/>
              <a:ext cx="6824729"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300" b="1" dirty="0">
                  <a:solidFill>
                    <a:srgbClr val="C00000"/>
                  </a:solidFill>
                  <a:latin typeface="Papyrus" panose="03070502060502030205" pitchFamily="66" charset="0"/>
                </a:rPr>
                <a:t>Pigeonhole Principle---</a:t>
              </a:r>
            </a:p>
            <a:p>
              <a:pPr algn="ctr"/>
              <a:r>
                <a:rPr lang="en-US" sz="3600" b="1" dirty="0">
                  <a:solidFill>
                    <a:srgbClr val="002060"/>
                  </a:solidFill>
                  <a:latin typeface="Papyrus" panose="03070502060502030205" pitchFamily="66" charset="0"/>
                </a:rPr>
                <a:t>(Section 2.4 of textbook)</a:t>
              </a:r>
            </a:p>
          </p:txBody>
        </p:sp>
        <p:pic>
          <p:nvPicPr>
            <p:cNvPr id="11" name="Picture 10" descr="Image result for PIGE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7059" y="95672"/>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6508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690688"/>
            <a:ext cx="10798470" cy="936602"/>
          </a:xfrm>
          <a:prstGeom prst="rect">
            <a:avLst/>
          </a:prstGeom>
        </p:spPr>
      </p:pic>
      <p:grpSp>
        <p:nvGrpSpPr>
          <p:cNvPr id="5" name="Group 4"/>
          <p:cNvGrpSpPr/>
          <p:nvPr/>
        </p:nvGrpSpPr>
        <p:grpSpPr>
          <a:xfrm>
            <a:off x="13953" y="1634"/>
            <a:ext cx="7321638" cy="1325563"/>
            <a:chOff x="13953" y="1634"/>
            <a:chExt cx="7321638" cy="1325563"/>
          </a:xfrm>
        </p:grpSpPr>
        <p:sp>
          <p:nvSpPr>
            <p:cNvPr id="6" name="Title 1"/>
            <p:cNvSpPr txBox="1">
              <a:spLocks/>
            </p:cNvSpPr>
            <p:nvPr/>
          </p:nvSpPr>
          <p:spPr>
            <a:xfrm>
              <a:off x="13953" y="1634"/>
              <a:ext cx="6824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Pigeonhole Principle---</a:t>
              </a:r>
              <a:endParaRPr lang="en-US" b="1" dirty="0">
                <a:solidFill>
                  <a:srgbClr val="002060"/>
                </a:solidFill>
                <a:latin typeface="Papyrus" panose="03070502060502030205" pitchFamily="66" charset="0"/>
              </a:endParaRPr>
            </a:p>
          </p:txBody>
        </p:sp>
        <p:pic>
          <p:nvPicPr>
            <p:cNvPr id="7" name="Picture 6" descr="Image result for PIGE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3976" y="246616"/>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501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690688"/>
            <a:ext cx="10798470" cy="936602"/>
          </a:xfrm>
          <a:prstGeom prst="rect">
            <a:avLst/>
          </a:prstGeom>
        </p:spPr>
      </p:pic>
      <p:grpSp>
        <p:nvGrpSpPr>
          <p:cNvPr id="6" name="Group 5"/>
          <p:cNvGrpSpPr/>
          <p:nvPr/>
        </p:nvGrpSpPr>
        <p:grpSpPr>
          <a:xfrm>
            <a:off x="13953" y="1634"/>
            <a:ext cx="7321638" cy="1325563"/>
            <a:chOff x="13953" y="1634"/>
            <a:chExt cx="7321638" cy="1325563"/>
          </a:xfrm>
        </p:grpSpPr>
        <p:sp>
          <p:nvSpPr>
            <p:cNvPr id="7" name="Title 1"/>
            <p:cNvSpPr txBox="1">
              <a:spLocks/>
            </p:cNvSpPr>
            <p:nvPr/>
          </p:nvSpPr>
          <p:spPr>
            <a:xfrm>
              <a:off x="13953" y="1634"/>
              <a:ext cx="6824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Pigeonhole Principle---</a:t>
              </a:r>
              <a:endParaRPr lang="en-US" b="1" dirty="0">
                <a:solidFill>
                  <a:srgbClr val="002060"/>
                </a:solidFill>
                <a:latin typeface="Papyrus" panose="03070502060502030205" pitchFamily="66" charset="0"/>
              </a:endParaRPr>
            </a:p>
          </p:txBody>
        </p:sp>
        <p:pic>
          <p:nvPicPr>
            <p:cNvPr id="8" name="Picture 7" descr="Image result for PIGE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3976" y="246616"/>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7663" y="2752242"/>
            <a:ext cx="4614458" cy="4222738"/>
          </a:xfrm>
          <a:prstGeom prst="rect">
            <a:avLst/>
          </a:prstGeom>
        </p:spPr>
      </p:pic>
    </p:spTree>
    <p:extLst>
      <p:ext uri="{BB962C8B-B14F-4D97-AF65-F5344CB8AC3E}">
        <p14:creationId xmlns:p14="http://schemas.microsoft.com/office/powerpoint/2010/main" val="1297282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690688"/>
            <a:ext cx="10798470" cy="936602"/>
          </a:xfrm>
          <a:prstGeom prst="rect">
            <a:avLst/>
          </a:prstGeom>
        </p:spPr>
      </p:pic>
      <p:pic>
        <p:nvPicPr>
          <p:cNvPr id="3" name="Picture 2"/>
          <p:cNvPicPr>
            <a:picLocks noChangeAspect="1"/>
          </p:cNvPicPr>
          <p:nvPr/>
        </p:nvPicPr>
        <p:blipFill>
          <a:blip r:embed="rId3"/>
          <a:stretch>
            <a:fillRect/>
          </a:stretch>
        </p:blipFill>
        <p:spPr>
          <a:xfrm>
            <a:off x="1366234" y="2768085"/>
            <a:ext cx="9619445" cy="3806097"/>
          </a:xfrm>
          <a:prstGeom prst="rect">
            <a:avLst/>
          </a:prstGeom>
        </p:spPr>
      </p:pic>
      <p:grpSp>
        <p:nvGrpSpPr>
          <p:cNvPr id="6" name="Group 5"/>
          <p:cNvGrpSpPr/>
          <p:nvPr/>
        </p:nvGrpSpPr>
        <p:grpSpPr>
          <a:xfrm>
            <a:off x="13953" y="1634"/>
            <a:ext cx="7321638" cy="1325563"/>
            <a:chOff x="13953" y="1634"/>
            <a:chExt cx="7321638" cy="1325563"/>
          </a:xfrm>
        </p:grpSpPr>
        <p:sp>
          <p:nvSpPr>
            <p:cNvPr id="7" name="Title 1"/>
            <p:cNvSpPr txBox="1">
              <a:spLocks/>
            </p:cNvSpPr>
            <p:nvPr/>
          </p:nvSpPr>
          <p:spPr>
            <a:xfrm>
              <a:off x="13953" y="1634"/>
              <a:ext cx="6824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Pigeonhole Principle---</a:t>
              </a:r>
              <a:endParaRPr lang="en-US" b="1" dirty="0">
                <a:solidFill>
                  <a:srgbClr val="002060"/>
                </a:solidFill>
                <a:latin typeface="Papyrus" panose="03070502060502030205" pitchFamily="66" charset="0"/>
              </a:endParaRPr>
            </a:p>
          </p:txBody>
        </p:sp>
        <p:pic>
          <p:nvPicPr>
            <p:cNvPr id="8" name="Picture 7" descr="Image result for PI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3976" y="246616"/>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6930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3" y="2799232"/>
            <a:ext cx="10515600" cy="1325563"/>
          </a:xfrm>
        </p:spPr>
        <p:txBody>
          <a:bodyPr/>
          <a:lstStyle/>
          <a:p>
            <a:r>
              <a:rPr lang="en-US" dirty="0"/>
              <a:t>Figure out what are the </a:t>
            </a:r>
            <a:r>
              <a:rPr lang="en-US" u="sng" dirty="0">
                <a:solidFill>
                  <a:srgbClr val="C00000"/>
                </a:solidFill>
              </a:rPr>
              <a:t>pigeons</a:t>
            </a:r>
            <a:r>
              <a:rPr lang="en-US" dirty="0"/>
              <a:t> and what are the </a:t>
            </a:r>
            <a:r>
              <a:rPr lang="en-US" u="sng" dirty="0">
                <a:solidFill>
                  <a:srgbClr val="C00000"/>
                </a:solidFill>
              </a:rPr>
              <a:t>pigeon-holes</a:t>
            </a:r>
            <a:r>
              <a:rPr lang="en-US" dirty="0"/>
              <a:t> !!!</a:t>
            </a:r>
          </a:p>
        </p:txBody>
      </p:sp>
      <p:grpSp>
        <p:nvGrpSpPr>
          <p:cNvPr id="6" name="Group 5"/>
          <p:cNvGrpSpPr/>
          <p:nvPr/>
        </p:nvGrpSpPr>
        <p:grpSpPr>
          <a:xfrm>
            <a:off x="13953" y="1634"/>
            <a:ext cx="7321638" cy="1325563"/>
            <a:chOff x="13953" y="1634"/>
            <a:chExt cx="7321638" cy="1325563"/>
          </a:xfrm>
        </p:grpSpPr>
        <p:sp>
          <p:nvSpPr>
            <p:cNvPr id="4" name="Title 1"/>
            <p:cNvSpPr txBox="1">
              <a:spLocks/>
            </p:cNvSpPr>
            <p:nvPr/>
          </p:nvSpPr>
          <p:spPr>
            <a:xfrm>
              <a:off x="13953" y="1634"/>
              <a:ext cx="6824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Pigeonhole Principle---</a:t>
              </a:r>
              <a:endParaRPr lang="en-US" b="1" dirty="0">
                <a:solidFill>
                  <a:srgbClr val="002060"/>
                </a:solidFill>
                <a:latin typeface="Papyrus" panose="03070502060502030205" pitchFamily="66" charset="0"/>
              </a:endParaRPr>
            </a:p>
          </p:txBody>
        </p:sp>
        <p:pic>
          <p:nvPicPr>
            <p:cNvPr id="5" name="Picture 4" descr="Image result for PIGE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3976" y="246616"/>
              <a:ext cx="1591615" cy="83559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202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rgbClr val="00B050"/>
                </a:solidFill>
              </a:rPr>
              <a:t>EXAMPLE 1 </a:t>
            </a:r>
          </a:p>
          <a:p>
            <a:pPr marL="0" indent="0">
              <a:buNone/>
            </a:pPr>
            <a:r>
              <a:rPr lang="en-US" dirty="0"/>
              <a:t>Among any group of 367 people, there must be at least two with the same birthday, because there are only 366 possible birthdays. </a:t>
            </a:r>
          </a:p>
          <a:p>
            <a:pPr marL="0" indent="0">
              <a:buNone/>
            </a:pPr>
            <a:endParaRPr lang="en-US" dirty="0">
              <a:solidFill>
                <a:srgbClr val="00B050"/>
              </a:solidFill>
              <a:latin typeface="Centaur" panose="02030504050205020304" pitchFamily="18" charset="0"/>
            </a:endParaRP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552265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rgbClr val="00B050"/>
                </a:solidFill>
              </a:rPr>
              <a:t>EXAMPLE 2</a:t>
            </a:r>
            <a:r>
              <a:rPr lang="en-US" dirty="0"/>
              <a:t> </a:t>
            </a:r>
          </a:p>
          <a:p>
            <a:pPr marL="0" indent="0">
              <a:buNone/>
            </a:pPr>
            <a:r>
              <a:rPr lang="en-US" dirty="0"/>
              <a:t>In any group of 27 English words, how many minimum words will begin with same letter?</a:t>
            </a:r>
          </a:p>
          <a:p>
            <a:pPr marL="0" indent="0">
              <a:buNone/>
            </a:pPr>
            <a:endParaRPr lang="en-US" dirty="0"/>
          </a:p>
          <a:p>
            <a:pPr marL="0" indent="0">
              <a:buNone/>
            </a:pPr>
            <a:r>
              <a:rPr lang="en-US" dirty="0"/>
              <a:t>There must be at least two that begin with the same letter, because there are 26 letters in the English alphabet. </a:t>
            </a:r>
          </a:p>
          <a:p>
            <a:pPr marL="0" indent="0">
              <a:buNone/>
            </a:pPr>
            <a:endParaRPr lang="en-US" dirty="0">
              <a:solidFill>
                <a:srgbClr val="00B050"/>
              </a:solidFill>
              <a:latin typeface="Centaur" panose="02030504050205020304" pitchFamily="18" charset="0"/>
            </a:endParaRP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20244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rgbClr val="00B050"/>
                </a:solidFill>
              </a:rPr>
              <a:t>EXAMPLE 3</a:t>
            </a:r>
            <a:r>
              <a:rPr lang="en-US" dirty="0"/>
              <a:t> </a:t>
            </a:r>
          </a:p>
          <a:p>
            <a:pPr marL="0" indent="0">
              <a:buNone/>
            </a:pPr>
            <a:r>
              <a:rPr lang="en-US" dirty="0"/>
              <a:t>How many students must be in a class to guarantee that at least two students receive the same score on the ﬁnal exam, if the exam is graded on a scale from 0 to 100 points?</a:t>
            </a:r>
          </a:p>
          <a:p>
            <a:pPr marL="0" indent="0">
              <a:buNone/>
            </a:pPr>
            <a:r>
              <a:rPr lang="en-US" b="1" dirty="0">
                <a:solidFill>
                  <a:srgbClr val="00B050"/>
                </a:solidFill>
              </a:rPr>
              <a:t>Solution:</a:t>
            </a:r>
          </a:p>
          <a:p>
            <a:pPr marL="0" indent="0">
              <a:buNone/>
            </a:pPr>
            <a:endParaRPr lang="en-US" dirty="0">
              <a:solidFill>
                <a:srgbClr val="00B050"/>
              </a:solidFill>
              <a:latin typeface="Centaur" panose="02030504050205020304" pitchFamily="18" charset="0"/>
            </a:endParaRP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073050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768103" cy="5431621"/>
          </a:xfrm>
        </p:spPr>
        <p:txBody>
          <a:bodyPr vert="horz" lIns="91440" tIns="45720" rIns="91440" bIns="45720" rtlCol="0" anchor="t">
            <a:normAutofit/>
          </a:bodyPr>
          <a:lstStyle/>
          <a:p>
            <a:pPr marL="0" indent="0">
              <a:buNone/>
            </a:pPr>
            <a:r>
              <a:rPr lang="en-US" b="1" dirty="0">
                <a:solidFill>
                  <a:srgbClr val="00B050"/>
                </a:solidFill>
              </a:rPr>
              <a:t>EXAMPLE 3</a:t>
            </a:r>
            <a:r>
              <a:rPr lang="en-US" dirty="0"/>
              <a:t> </a:t>
            </a:r>
          </a:p>
          <a:p>
            <a:pPr marL="0" indent="0">
              <a:buNone/>
            </a:pPr>
            <a:r>
              <a:rPr lang="en-US" dirty="0"/>
              <a:t>How many students must be in a class to guarantee that at least two students receive the same score on the ﬁnal exam, if the exam is graded on a scale from 0 to 100 points?</a:t>
            </a:r>
          </a:p>
          <a:p>
            <a:pPr marL="0" indent="0">
              <a:buNone/>
            </a:pPr>
            <a:r>
              <a:rPr lang="en-US" b="1" dirty="0">
                <a:solidFill>
                  <a:srgbClr val="00B050"/>
                </a:solidFill>
              </a:rPr>
              <a:t>Solution:</a:t>
            </a:r>
          </a:p>
          <a:p>
            <a:pPr marL="0" indent="0">
              <a:buNone/>
            </a:pPr>
            <a:r>
              <a:rPr lang="en-US" dirty="0"/>
              <a:t>There are 101 possible scores on the ﬁnal. The pigeon-hole principle shows that among any 102 students there must be at least 2 students with the same score. </a:t>
            </a:r>
          </a:p>
          <a:p>
            <a:pPr marL="0" indent="0">
              <a:buNone/>
            </a:pPr>
            <a:endParaRPr lang="en-US" dirty="0"/>
          </a:p>
          <a:p>
            <a:pPr marL="0" indent="0">
              <a:buNone/>
            </a:pPr>
            <a:r>
              <a:rPr lang="en-US" dirty="0">
                <a:solidFill>
                  <a:srgbClr val="FF0000"/>
                </a:solidFill>
              </a:rPr>
              <a:t>How many students to guarantee that at least 3 should receive the same score?</a:t>
            </a:r>
          </a:p>
          <a:p>
            <a:pPr marL="0" indent="0">
              <a:buNone/>
            </a:pPr>
            <a:endParaRPr lang="en-US" dirty="0">
              <a:solidFill>
                <a:srgbClr val="FF0000"/>
              </a:solidFill>
            </a:endParaRPr>
          </a:p>
          <a:p>
            <a:pPr marL="0" indent="0">
              <a:buNone/>
            </a:pPr>
            <a:r>
              <a:rPr lang="en-US" dirty="0">
                <a:solidFill>
                  <a:srgbClr val="002060"/>
                </a:solidFill>
              </a:rPr>
              <a:t>   </a:t>
            </a:r>
            <a:endParaRPr lang="en-US" dirty="0">
              <a:solidFill>
                <a:srgbClr val="002060"/>
              </a:solidFill>
              <a:cs typeface="Calibri"/>
            </a:endParaRPr>
          </a:p>
          <a:p>
            <a:pPr marL="0" indent="0">
              <a:buNone/>
            </a:pPr>
            <a:endParaRPr lang="en-US" dirty="0">
              <a:solidFill>
                <a:srgbClr val="00B050"/>
              </a:solidFill>
              <a:latin typeface="Centaur" panose="02030504050205020304" pitchFamily="18" charset="0"/>
            </a:endParaRP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94977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latin typeface="Papyrus" panose="03070502060502030205" pitchFamily="66" charset="0"/>
              </a:rPr>
              <a:t>Principle of Inclusion – Exclusion </a:t>
            </a:r>
            <a:r>
              <a:rPr lang="en-US" sz="2400" b="1" dirty="0">
                <a:solidFill>
                  <a:srgbClr val="002060"/>
                </a:solidFill>
                <a:latin typeface="Papyrus" panose="03070502060502030205" pitchFamily="66" charset="0"/>
              </a:rPr>
              <a:t>(Section 2.3 of book)</a:t>
            </a:r>
            <a:endParaRPr lang="en-US" dirty="0"/>
          </a:p>
        </p:txBody>
      </p:sp>
      <p:pic>
        <p:nvPicPr>
          <p:cNvPr id="2" name="Picture 1"/>
          <p:cNvPicPr>
            <a:picLocks noChangeAspect="1"/>
          </p:cNvPicPr>
          <p:nvPr/>
        </p:nvPicPr>
        <p:blipFill>
          <a:blip r:embed="rId2"/>
          <a:stretch>
            <a:fillRect/>
          </a:stretch>
        </p:blipFill>
        <p:spPr>
          <a:xfrm>
            <a:off x="5550677" y="1279879"/>
            <a:ext cx="6072574" cy="2029991"/>
          </a:xfrm>
          <a:prstGeom prst="rect">
            <a:avLst/>
          </a:prstGeom>
        </p:spPr>
      </p:pic>
      <p:sp>
        <p:nvSpPr>
          <p:cNvPr id="4" name="Content Placeholder 3"/>
          <p:cNvSpPr>
            <a:spLocks noGrp="1"/>
          </p:cNvSpPr>
          <p:nvPr>
            <p:ph idx="1"/>
          </p:nvPr>
        </p:nvSpPr>
        <p:spPr>
          <a:xfrm>
            <a:off x="838200" y="1325563"/>
            <a:ext cx="10515600" cy="4851400"/>
          </a:xfrm>
        </p:spPr>
        <p:txBody>
          <a:bodyPr/>
          <a:lstStyle/>
          <a:p>
            <a:r>
              <a:rPr lang="en-US" dirty="0"/>
              <a:t>40 students</a:t>
            </a:r>
          </a:p>
          <a:p>
            <a:r>
              <a:rPr lang="en-US" dirty="0"/>
              <a:t>Babar </a:t>
            </a:r>
            <a:r>
              <a:rPr lang="en-US" dirty="0" err="1"/>
              <a:t>Azam</a:t>
            </a:r>
            <a:r>
              <a:rPr lang="en-US" dirty="0"/>
              <a:t> – 18  </a:t>
            </a:r>
          </a:p>
          <a:p>
            <a:r>
              <a:rPr lang="en-US" dirty="0" err="1"/>
              <a:t>Shadab</a:t>
            </a:r>
            <a:r>
              <a:rPr lang="en-US" dirty="0"/>
              <a:t> Khan – 16  </a:t>
            </a:r>
          </a:p>
          <a:p>
            <a:r>
              <a:rPr lang="en-US" dirty="0" err="1"/>
              <a:t>Emad</a:t>
            </a:r>
            <a:r>
              <a:rPr lang="en-US" dirty="0"/>
              <a:t> </a:t>
            </a:r>
            <a:r>
              <a:rPr lang="en-US" dirty="0" err="1"/>
              <a:t>Wasim</a:t>
            </a:r>
            <a:r>
              <a:rPr lang="en-US" dirty="0"/>
              <a:t> – 12  </a:t>
            </a:r>
          </a:p>
          <a:p>
            <a:r>
              <a:rPr lang="en-US" dirty="0"/>
              <a:t>BS = 7</a:t>
            </a:r>
          </a:p>
          <a:p>
            <a:r>
              <a:rPr lang="en-US" dirty="0"/>
              <a:t>BE = 5</a:t>
            </a:r>
          </a:p>
          <a:p>
            <a:r>
              <a:rPr lang="en-US" dirty="0"/>
              <a:t>SE = 3</a:t>
            </a:r>
          </a:p>
          <a:p>
            <a:r>
              <a:rPr lang="en-US" dirty="0"/>
              <a:t>BSE = 2</a:t>
            </a:r>
          </a:p>
          <a:p>
            <a:endParaRPr lang="en-US" dirty="0"/>
          </a:p>
          <a:p>
            <a:endParaRPr lang="en-US" dirty="0"/>
          </a:p>
        </p:txBody>
      </p:sp>
    </p:spTree>
    <p:extLst>
      <p:ext uri="{BB962C8B-B14F-4D97-AF65-F5344CB8AC3E}">
        <p14:creationId xmlns:p14="http://schemas.microsoft.com/office/powerpoint/2010/main" val="639072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r>
              <a:rPr lang="en-US" b="1" dirty="0">
                <a:solidFill>
                  <a:srgbClr val="00B050"/>
                </a:solidFill>
              </a:rPr>
              <a:t>EXAMPLE 4</a:t>
            </a:r>
            <a:endParaRPr lang="en-US" dirty="0"/>
          </a:p>
          <a:p>
            <a:pPr lvl="0"/>
            <a:r>
              <a:rPr lang="en-US" b="1" dirty="0"/>
              <a:t>How many students must be in a class to guarantee that at least 5 students receive the same score on the ﬁnal exam, if the exam is graded on a scale from 0 to 100 points?</a:t>
            </a:r>
          </a:p>
          <a:p>
            <a:pPr lvl="0"/>
            <a:endParaRPr lang="en-US" b="1" dirty="0"/>
          </a:p>
          <a:p>
            <a:pPr lvl="0"/>
            <a:endParaRPr lang="en-US" b="1" dirty="0"/>
          </a:p>
          <a:p>
            <a:pPr marL="0" lvl="0" indent="0">
              <a:buNone/>
            </a:pPr>
            <a:r>
              <a:rPr lang="en-US" b="1" dirty="0"/>
              <a:t>4*101 + 1 = 405</a:t>
            </a:r>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30672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383247"/>
                <a:ext cx="11486881" cy="4871389"/>
              </a:xfrm>
            </p:spPr>
            <p:txBody>
              <a:bodyPr>
                <a:normAutofit/>
              </a:bodyPr>
              <a:lstStyle/>
              <a:p>
                <a:pPr marL="0" indent="0">
                  <a:buNone/>
                </a:pPr>
                <a:r>
                  <a:rPr lang="en-US" b="1" dirty="0">
                    <a:solidFill>
                      <a:schemeClr val="accent6">
                        <a:lumMod val="75000"/>
                      </a:schemeClr>
                    </a:solidFill>
                  </a:rPr>
                  <a:t>EXAMPLE 5</a:t>
                </a:r>
                <a:r>
                  <a:rPr lang="en-US" dirty="0"/>
                  <a:t> </a:t>
                </a:r>
              </a:p>
              <a:p>
                <a:pPr marL="0" indent="0">
                  <a:buNone/>
                </a:pPr>
                <a:r>
                  <a:rPr lang="en-US" dirty="0">
                    <a:solidFill>
                      <a:srgbClr val="FF0000"/>
                    </a:solidFill>
                  </a:rPr>
                  <a:t>How many people should be there to guarantee that 9 people are born in same month?</a:t>
                </a:r>
              </a:p>
              <a:p>
                <a:pPr marL="0" indent="0">
                  <a:buNone/>
                </a:pPr>
                <a:endParaRPr lang="en-US" dirty="0">
                  <a:solidFill>
                    <a:srgbClr val="FF0000"/>
                  </a:solidFill>
                </a:endParaRPr>
              </a:p>
              <a:p>
                <a:pPr marL="0" indent="0">
                  <a:buNone/>
                </a:pPr>
                <a:r>
                  <a:rPr lang="en-US" dirty="0">
                    <a:solidFill>
                      <a:srgbClr val="002060"/>
                    </a:solidFill>
                  </a:rPr>
                  <a:t>12*8 + 1 = 97</a:t>
                </a:r>
              </a:p>
              <a:p>
                <a:pPr marL="0" indent="0">
                  <a:buNone/>
                </a:pPr>
                <a:endParaRPr lang="en-US" dirty="0"/>
              </a:p>
              <a:p>
                <a:pPr marL="0" indent="0">
                  <a:buNone/>
                </a:pPr>
                <a:r>
                  <a:rPr lang="en-US" dirty="0"/>
                  <a:t>============================================================</a:t>
                </a:r>
              </a:p>
              <a:p>
                <a:pPr marL="0" indent="0">
                  <a:buNone/>
                </a:pPr>
                <a:r>
                  <a:rPr lang="en-US" dirty="0"/>
                  <a:t>Among 100 people there are at least </a:t>
                </a:r>
                <a14:m>
                  <m:oMath xmlns:m="http://schemas.openxmlformats.org/officeDocument/2006/math">
                    <m:r>
                      <m:rPr>
                        <m:sty m:val="p"/>
                      </m:rPr>
                      <a:rPr lang="en-US" b="0" i="0" dirty="0" smtClean="0">
                        <a:latin typeface="Cambria Math" panose="02040503050406030204" pitchFamily="18" charset="0"/>
                      </a:rPr>
                      <m:t>ceil</m:t>
                    </m:r>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smtClean="0">
                            <a:latin typeface="Cambria Math" panose="02040503050406030204" pitchFamily="18" charset="0"/>
                          </a:rPr>
                          <m:t>100</m:t>
                        </m:r>
                      </m:num>
                      <m:den>
                        <m:r>
                          <a:rPr lang="en-US" i="1" dirty="0" smtClean="0">
                            <a:latin typeface="Cambria Math" panose="02040503050406030204" pitchFamily="18" charset="0"/>
                          </a:rPr>
                          <m:t>12</m:t>
                        </m:r>
                      </m:den>
                    </m:f>
                    <m:r>
                      <a:rPr lang="en-US" b="0" i="1" dirty="0" smtClean="0">
                        <a:latin typeface="Cambria Math" panose="02040503050406030204" pitchFamily="18" charset="0"/>
                      </a:rPr>
                      <m:t>)</m:t>
                    </m:r>
                    <m:r>
                      <a:rPr lang="en-US" i="1" dirty="0" smtClean="0">
                        <a:latin typeface="Cambria Math" panose="02040503050406030204" pitchFamily="18" charset="0"/>
                      </a:rPr>
                      <m:t>=9</m:t>
                    </m:r>
                  </m:oMath>
                </a14:m>
                <a:r>
                  <a:rPr lang="en-US" dirty="0"/>
                  <a:t> who were born in the same month.</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383247"/>
                <a:ext cx="11486881" cy="4871389"/>
              </a:xfrm>
              <a:blipFill>
                <a:blip r:embed="rId2"/>
                <a:stretch>
                  <a:fillRect l="-1115" t="-2128"/>
                </a:stretch>
              </a:blipFill>
            </p:spPr>
            <p:txBody>
              <a:bodyPr/>
              <a:lstStyle/>
              <a:p>
                <a:r>
                  <a:rPr lang="en-GB">
                    <a:noFill/>
                  </a:rPr>
                  <a:t> </a:t>
                </a:r>
              </a:p>
            </p:txBody>
          </p:sp>
        </mc:Fallback>
      </mc:AlternateContent>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2" name="Rectangle 1">
            <a:extLst>
              <a:ext uri="{FF2B5EF4-FFF2-40B4-BE49-F238E27FC236}">
                <a16:creationId xmlns:a16="http://schemas.microsoft.com/office/drawing/2014/main" id="{5532C7CF-B073-4B90-91DB-F64428D54D72}"/>
              </a:ext>
            </a:extLst>
          </p:cNvPr>
          <p:cNvSpPr/>
          <p:nvPr/>
        </p:nvSpPr>
        <p:spPr>
          <a:xfrm>
            <a:off x="391064" y="3129951"/>
            <a:ext cx="2516036"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5">
            <a:extLst>
              <a:ext uri="{FF2B5EF4-FFF2-40B4-BE49-F238E27FC236}">
                <a16:creationId xmlns:a16="http://schemas.microsoft.com/office/drawing/2014/main" id="{D93A2929-F2E8-4C34-B0A5-697CEE6C3584}"/>
              </a:ext>
            </a:extLst>
          </p:cNvPr>
          <p:cNvPicPr>
            <a:picLocks noChangeAspect="1"/>
          </p:cNvPicPr>
          <p:nvPr/>
        </p:nvPicPr>
        <p:blipFill>
          <a:blip r:embed="rId3"/>
          <a:stretch>
            <a:fillRect/>
          </a:stretch>
        </p:blipFill>
        <p:spPr>
          <a:xfrm>
            <a:off x="387650" y="3358192"/>
            <a:ext cx="2517115" cy="529805"/>
          </a:xfrm>
          <a:prstGeom prst="rect">
            <a:avLst/>
          </a:prstGeom>
        </p:spPr>
      </p:pic>
    </p:spTree>
    <p:extLst>
      <p:ext uri="{BB962C8B-B14F-4D97-AF65-F5344CB8AC3E}">
        <p14:creationId xmlns:p14="http://schemas.microsoft.com/office/powerpoint/2010/main" val="333748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a:solidFill>
                <a:schemeClr val="bg1"/>
              </a:solidFill>
            </p:spPr>
            <p:txBody>
              <a:bodyPr>
                <a:normAutofit/>
              </a:bodyPr>
              <a:lstStyle/>
              <a:p>
                <a:pPr marL="0" indent="0">
                  <a:buNone/>
                </a:pPr>
                <a:r>
                  <a:rPr lang="en-US" b="1" dirty="0">
                    <a:solidFill>
                      <a:schemeClr val="accent6">
                        <a:lumMod val="75000"/>
                      </a:schemeClr>
                    </a:solidFill>
                  </a:rPr>
                  <a:t>EXAMPLE 6</a:t>
                </a:r>
                <a:r>
                  <a:rPr lang="en-US" dirty="0"/>
                  <a:t> </a:t>
                </a:r>
              </a:p>
              <a:p>
                <a:pPr marL="0" indent="0">
                  <a:buNone/>
                </a:pPr>
                <a:r>
                  <a:rPr lang="en-US" dirty="0"/>
                  <a:t>What is the minimum number of students required in a discrete mathematics class to be sure that at least six will receive the same grade, if there are ﬁve possible grades A, B, C, D, and F? </a:t>
                </a:r>
              </a:p>
              <a:p>
                <a:pPr marL="0" indent="0">
                  <a:buNone/>
                </a:pPr>
                <a:endParaRPr lang="en-US" dirty="0"/>
              </a:p>
              <a:p>
                <a:pPr marL="0" indent="0">
                  <a:buNone/>
                </a:pPr>
                <a:endParaRPr lang="en-US" dirty="0"/>
              </a:p>
              <a:p>
                <a:pPr marL="0" indent="0">
                  <a:buNone/>
                </a:pPr>
                <a:r>
                  <a:rPr lang="en-US" dirty="0">
                    <a:solidFill>
                      <a:srgbClr val="FF0000"/>
                    </a:solidFill>
                  </a:rPr>
                  <a:t>5 grades * 5 people/grade +1 = 26 people</a:t>
                </a:r>
              </a:p>
              <a:p>
                <a:pPr marL="0" indent="0">
                  <a:buNone/>
                </a:pPr>
                <a:endParaRPr lang="en-US" b="0" i="1" dirty="0">
                  <a:solidFill>
                    <a:srgbClr val="FF0000"/>
                  </a:solidFill>
                  <a:latin typeface="Cambria Math" panose="02040503050406030204" pitchFamily="18" charset="0"/>
                </a:endParaRPr>
              </a:p>
              <a:p>
                <a:pPr marL="0" indent="0">
                  <a:buNone/>
                </a:pPr>
                <a14:m>
                  <m:oMath xmlns:m="http://schemas.openxmlformats.org/officeDocument/2006/math">
                    <m:r>
                      <a:rPr lang="en-US" b="0" i="1" smtClean="0">
                        <a:solidFill>
                          <a:srgbClr val="FF0000"/>
                        </a:solidFill>
                        <a:latin typeface="Cambria Math" panose="02040503050406030204" pitchFamily="18" charset="0"/>
                      </a:rPr>
                      <m:t>𝑟𝑜𝑢𝑛𝑑𝑢𝑝</m:t>
                    </m:r>
                    <m:d>
                      <m:dPr>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31</m:t>
                            </m:r>
                          </m:num>
                          <m:den>
                            <m:r>
                              <a:rPr lang="en-US" b="0" i="1" smtClean="0">
                                <a:solidFill>
                                  <a:srgbClr val="FF0000"/>
                                </a:solidFill>
                                <a:latin typeface="Cambria Math" panose="02040503050406030204" pitchFamily="18" charset="0"/>
                              </a:rPr>
                              <m:t>5</m:t>
                            </m:r>
                          </m:den>
                        </m:f>
                      </m:e>
                    </m:d>
                  </m:oMath>
                </a14:m>
                <a:r>
                  <a:rPr lang="en-US" dirty="0">
                    <a:solidFill>
                      <a:srgbClr val="FF0000"/>
                    </a:solidFill>
                  </a:rPr>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a:blip r:embed="rId2"/>
                <a:stretch>
                  <a:fillRect l="-1115" t="-2128" r="-478"/>
                </a:stretch>
              </a:blipFill>
            </p:spPr>
            <p:txBody>
              <a:bodyPr/>
              <a:lstStyle/>
              <a:p>
                <a:r>
                  <a:rPr lang="en-US">
                    <a:noFill/>
                  </a:rPr>
                  <a:t> </a:t>
                </a:r>
              </a:p>
            </p:txBody>
          </p:sp>
        </mc:Fallback>
      </mc:AlternateContent>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2" name="Rectangle 1">
            <a:extLst>
              <a:ext uri="{FF2B5EF4-FFF2-40B4-BE49-F238E27FC236}">
                <a16:creationId xmlns:a16="http://schemas.microsoft.com/office/drawing/2014/main" id="{A9559830-AEAC-453C-97A5-5B3EA5F5D7BC}"/>
              </a:ext>
            </a:extLst>
          </p:cNvPr>
          <p:cNvSpPr/>
          <p:nvPr/>
        </p:nvSpPr>
        <p:spPr>
          <a:xfrm>
            <a:off x="232913" y="4136366"/>
            <a:ext cx="7375583" cy="22141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A picture containing logo&#10;&#10;Description automatically generated">
            <a:extLst>
              <a:ext uri="{FF2B5EF4-FFF2-40B4-BE49-F238E27FC236}">
                <a16:creationId xmlns:a16="http://schemas.microsoft.com/office/drawing/2014/main" id="{EA4607B6-2ED3-4D7C-B98F-36C315E7F4E6}"/>
              </a:ext>
            </a:extLst>
          </p:cNvPr>
          <p:cNvPicPr>
            <a:picLocks noChangeAspect="1"/>
          </p:cNvPicPr>
          <p:nvPr/>
        </p:nvPicPr>
        <p:blipFill>
          <a:blip r:embed="rId3"/>
          <a:stretch>
            <a:fillRect/>
          </a:stretch>
        </p:blipFill>
        <p:spPr>
          <a:xfrm>
            <a:off x="394953" y="4317156"/>
            <a:ext cx="6193766" cy="1852531"/>
          </a:xfrm>
          <a:prstGeom prst="rect">
            <a:avLst/>
          </a:prstGeom>
        </p:spPr>
      </p:pic>
    </p:spTree>
    <p:extLst>
      <p:ext uri="{BB962C8B-B14F-4D97-AF65-F5344CB8AC3E}">
        <p14:creationId xmlns:p14="http://schemas.microsoft.com/office/powerpoint/2010/main" val="14415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166" y="1426379"/>
            <a:ext cx="11486881" cy="4871389"/>
          </a:xfrm>
        </p:spPr>
        <p:txBody>
          <a:bodyPr>
            <a:normAutofit/>
          </a:bodyPr>
          <a:lstStyle/>
          <a:p>
            <a:pPr marL="0" indent="0">
              <a:buNone/>
            </a:pPr>
            <a:r>
              <a:rPr lang="en-US" b="1" dirty="0">
                <a:solidFill>
                  <a:schemeClr val="accent6">
                    <a:lumMod val="75000"/>
                  </a:schemeClr>
                </a:solidFill>
              </a:rPr>
              <a:t>EXAMPLE 7 </a:t>
            </a:r>
          </a:p>
          <a:p>
            <a:pPr marL="0" indent="0">
              <a:buNone/>
            </a:pPr>
            <a:r>
              <a:rPr lang="en-US" b="1" dirty="0">
                <a:solidFill>
                  <a:schemeClr val="accent6">
                    <a:lumMod val="75000"/>
                  </a:schemeClr>
                </a:solidFill>
              </a:rPr>
              <a:t>a)</a:t>
            </a:r>
            <a:r>
              <a:rPr lang="en-US" dirty="0"/>
              <a:t> How many cards must be selected from a standard deck of 52 cards to guarantee that at least three cards of the same suit are chosen?</a:t>
            </a:r>
          </a:p>
          <a:p>
            <a:pPr marL="0" indent="0">
              <a:buNone/>
            </a:pPr>
            <a:r>
              <a:rPr lang="en-US" b="1" dirty="0">
                <a:solidFill>
                  <a:schemeClr val="accent6">
                    <a:lumMod val="75000"/>
                  </a:schemeClr>
                </a:solidFill>
              </a:rPr>
              <a:t>b) </a:t>
            </a:r>
            <a:r>
              <a:rPr lang="en-US" dirty="0"/>
              <a:t>How many must be selected to guarantee that at least three hearts are selected?</a:t>
            </a:r>
          </a:p>
          <a:p>
            <a:pPr marL="0" indent="0">
              <a:buNone/>
            </a:pPr>
            <a:endParaRPr lang="en-US" dirty="0"/>
          </a:p>
        </p:txBody>
      </p:sp>
      <p:sp>
        <p:nvSpPr>
          <p:cNvPr id="5"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Tree>
    <p:extLst>
      <p:ext uri="{BB962C8B-B14F-4D97-AF65-F5344CB8AC3E}">
        <p14:creationId xmlns:p14="http://schemas.microsoft.com/office/powerpoint/2010/main" val="2823354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631D-6256-45D5-B7AA-A9AD5A0D6984}"/>
              </a:ext>
            </a:extLst>
          </p:cNvPr>
          <p:cNvSpPr>
            <a:spLocks noGrp="1"/>
          </p:cNvSpPr>
          <p:nvPr>
            <p:ph type="title"/>
          </p:nvPr>
        </p:nvSpPr>
        <p:spPr/>
        <p:txBody>
          <a:bodyPr/>
          <a:lstStyle/>
          <a:p>
            <a:r>
              <a:rPr lang="en-US" b="1" dirty="0">
                <a:solidFill>
                  <a:srgbClr val="C00000"/>
                </a:solidFill>
                <a:latin typeface="Papyrus"/>
              </a:rPr>
              <a:t>Examples: PHP --- </a:t>
            </a:r>
            <a:r>
              <a:rPr lang="en-US" b="1" dirty="0">
                <a:solidFill>
                  <a:srgbClr val="002060"/>
                </a:solidFill>
                <a:latin typeface="Papyrus"/>
              </a:rPr>
              <a:t>Do it by yourself</a:t>
            </a:r>
            <a:endParaRPr lang="en-US" dirty="0"/>
          </a:p>
        </p:txBody>
      </p:sp>
      <p:sp>
        <p:nvSpPr>
          <p:cNvPr id="3" name="Content Placeholder 2">
            <a:extLst>
              <a:ext uri="{FF2B5EF4-FFF2-40B4-BE49-F238E27FC236}">
                <a16:creationId xmlns:a16="http://schemas.microsoft.com/office/drawing/2014/main" id="{B5291476-50FE-4982-A3FA-0FAAFD6903C7}"/>
              </a:ext>
            </a:extLst>
          </p:cNvPr>
          <p:cNvSpPr>
            <a:spLocks noGrp="1"/>
          </p:cNvSpPr>
          <p:nvPr>
            <p:ph idx="1"/>
          </p:nvPr>
        </p:nvSpPr>
        <p:spPr/>
        <p:txBody>
          <a:bodyPr vert="horz" lIns="91440" tIns="45720" rIns="91440" bIns="45720" rtlCol="0" anchor="t">
            <a:normAutofit/>
          </a:bodyPr>
          <a:lstStyle/>
          <a:p>
            <a:r>
              <a:rPr lang="en-GB" dirty="0">
                <a:cs typeface="Calibri"/>
              </a:rPr>
              <a:t>How many students do you need in a school to guarantee that there are </a:t>
            </a:r>
            <a:r>
              <a:rPr lang="en-GB" dirty="0" err="1">
                <a:cs typeface="Calibri"/>
              </a:rPr>
              <a:t>atleast</a:t>
            </a:r>
            <a:r>
              <a:rPr lang="en-GB" dirty="0">
                <a:cs typeface="Calibri"/>
              </a:rPr>
              <a:t> two students who have the same first two initials?</a:t>
            </a:r>
          </a:p>
          <a:p>
            <a:endParaRPr lang="en-GB" dirty="0">
              <a:cs typeface="Calibri"/>
            </a:endParaRPr>
          </a:p>
        </p:txBody>
      </p:sp>
      <p:sp>
        <p:nvSpPr>
          <p:cNvPr id="4" name="TextBox 3">
            <a:extLst>
              <a:ext uri="{FF2B5EF4-FFF2-40B4-BE49-F238E27FC236}">
                <a16:creationId xmlns:a16="http://schemas.microsoft.com/office/drawing/2014/main" id="{9DE1A05B-87CD-4D6F-B633-7BCD4EA741AC}"/>
              </a:ext>
            </a:extLst>
          </p:cNvPr>
          <p:cNvSpPr txBox="1"/>
          <p:nvPr/>
        </p:nvSpPr>
        <p:spPr>
          <a:xfrm>
            <a:off x="1158815" y="3329796"/>
            <a:ext cx="2743200" cy="1623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dirty="0">
                <a:ea typeface="+mn-lt"/>
                <a:cs typeface="+mn-lt"/>
              </a:rPr>
              <a:t>Objects= Students?</a:t>
            </a:r>
            <a:endParaRPr lang="en-US" dirty="0">
              <a:ea typeface="+mn-lt"/>
              <a:cs typeface="+mn-lt"/>
            </a:endParaRPr>
          </a:p>
          <a:p>
            <a:pPr>
              <a:lnSpc>
                <a:spcPct val="90000"/>
              </a:lnSpc>
              <a:spcBef>
                <a:spcPts val="1000"/>
              </a:spcBef>
            </a:pPr>
            <a:r>
              <a:rPr lang="en-GB" dirty="0">
                <a:ea typeface="+mn-lt"/>
                <a:cs typeface="+mn-lt"/>
              </a:rPr>
              <a:t>Boxes= total possibilities of 2 initials.</a:t>
            </a:r>
            <a:endParaRPr lang="en-US" dirty="0">
              <a:ea typeface="+mn-lt"/>
              <a:cs typeface="+mn-lt"/>
            </a:endParaRPr>
          </a:p>
          <a:p>
            <a:pPr>
              <a:lnSpc>
                <a:spcPct val="90000"/>
              </a:lnSpc>
              <a:spcBef>
                <a:spcPts val="1000"/>
              </a:spcBef>
            </a:pPr>
            <a:endParaRPr lang="en-GB" dirty="0">
              <a:ea typeface="+mn-lt"/>
              <a:cs typeface="+mn-lt"/>
            </a:endParaRPr>
          </a:p>
          <a:p>
            <a:pPr algn="l"/>
            <a:endParaRPr lang="en-GB" dirty="0">
              <a:cs typeface="Calibri"/>
            </a:endParaRPr>
          </a:p>
        </p:txBody>
      </p:sp>
      <p:sp>
        <p:nvSpPr>
          <p:cNvPr id="5" name="TextBox 4">
            <a:extLst>
              <a:ext uri="{FF2B5EF4-FFF2-40B4-BE49-F238E27FC236}">
                <a16:creationId xmlns:a16="http://schemas.microsoft.com/office/drawing/2014/main" id="{2865AF12-1A42-46C2-A00E-9C3D2FA3A557}"/>
              </a:ext>
            </a:extLst>
          </p:cNvPr>
          <p:cNvSpPr txBox="1"/>
          <p:nvPr/>
        </p:nvSpPr>
        <p:spPr>
          <a:xfrm>
            <a:off x="1100407" y="4579728"/>
            <a:ext cx="2743200" cy="719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dirty="0"/>
              <a:t>Boxes= 26*26</a:t>
            </a:r>
            <a:endParaRPr lang="en-US" dirty="0">
              <a:ea typeface="+mn-lt"/>
              <a:cs typeface="+mn-lt"/>
            </a:endParaRPr>
          </a:p>
          <a:p>
            <a:pPr>
              <a:lnSpc>
                <a:spcPct val="90000"/>
              </a:lnSpc>
              <a:spcBef>
                <a:spcPts val="1000"/>
              </a:spcBef>
            </a:pPr>
            <a:r>
              <a:rPr lang="en-GB" dirty="0"/>
              <a:t>Hence objects= (26^2)+1</a:t>
            </a:r>
          </a:p>
        </p:txBody>
      </p:sp>
    </p:spTree>
    <p:extLst>
      <p:ext uri="{BB962C8B-B14F-4D97-AF65-F5344CB8AC3E}">
        <p14:creationId xmlns:p14="http://schemas.microsoft.com/office/powerpoint/2010/main" val="68626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DA0A-CC94-4227-A4F4-8BE5BD77FB3D}"/>
              </a:ext>
            </a:extLst>
          </p:cNvPr>
          <p:cNvSpPr>
            <a:spLocks noGrp="1"/>
          </p:cNvSpPr>
          <p:nvPr>
            <p:ph type="title"/>
          </p:nvPr>
        </p:nvSpPr>
        <p:spPr/>
        <p:txBody>
          <a:bodyPr/>
          <a:lstStyle/>
          <a:p>
            <a:r>
              <a:rPr lang="en-US" b="1" dirty="0">
                <a:solidFill>
                  <a:srgbClr val="C00000"/>
                </a:solidFill>
                <a:latin typeface="Papyrus"/>
              </a:rPr>
              <a:t>Examples: PHP --- </a:t>
            </a:r>
            <a:r>
              <a:rPr lang="en-US" b="1" dirty="0">
                <a:solidFill>
                  <a:srgbClr val="002060"/>
                </a:solidFill>
                <a:latin typeface="Papyrus"/>
              </a:rPr>
              <a:t>Do it by yourself</a:t>
            </a:r>
            <a:endParaRPr lang="en-US" dirty="0"/>
          </a:p>
        </p:txBody>
      </p:sp>
      <p:sp>
        <p:nvSpPr>
          <p:cNvPr id="3" name="Content Placeholder 2">
            <a:extLst>
              <a:ext uri="{FF2B5EF4-FFF2-40B4-BE49-F238E27FC236}">
                <a16:creationId xmlns:a16="http://schemas.microsoft.com/office/drawing/2014/main" id="{5877DBBD-C087-4F8E-AF47-DBD9521B58E8}"/>
              </a:ext>
            </a:extLst>
          </p:cNvPr>
          <p:cNvSpPr>
            <a:spLocks noGrp="1"/>
          </p:cNvSpPr>
          <p:nvPr>
            <p:ph idx="1"/>
          </p:nvPr>
        </p:nvSpPr>
        <p:spPr/>
        <p:txBody>
          <a:bodyPr vert="horz" lIns="91440" tIns="45720" rIns="91440" bIns="45720" rtlCol="0" anchor="t">
            <a:normAutofit/>
          </a:bodyPr>
          <a:lstStyle/>
          <a:p>
            <a:r>
              <a:rPr lang="en-GB" dirty="0"/>
              <a:t>Given any 5 points inside a square of side length 2, there is always a pair whose distance apart is at most </a:t>
            </a:r>
            <a:r>
              <a:rPr lang="en-GB" dirty="0">
                <a:ea typeface="+mn-lt"/>
                <a:cs typeface="+mn-lt"/>
              </a:rPr>
              <a:t>√</a:t>
            </a:r>
            <a:r>
              <a:rPr lang="en-GB" dirty="0"/>
              <a:t>2</a:t>
            </a:r>
            <a:endParaRPr lang="en-GB" dirty="0">
              <a:cs typeface="Calibri"/>
            </a:endParaRPr>
          </a:p>
          <a:p>
            <a:endParaRPr lang="en-GB" dirty="0">
              <a:cs typeface="Calibri"/>
            </a:endParaRPr>
          </a:p>
          <a:p>
            <a:endParaRPr lang="en-GB" dirty="0">
              <a:cs typeface="Calibri"/>
            </a:endParaRPr>
          </a:p>
        </p:txBody>
      </p:sp>
    </p:spTree>
    <p:extLst>
      <p:ext uri="{BB962C8B-B14F-4D97-AF65-F5344CB8AC3E}">
        <p14:creationId xmlns:p14="http://schemas.microsoft.com/office/powerpoint/2010/main" val="2656536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2536066" cy="1325563"/>
          </a:xfrm>
        </p:spPr>
        <p:txBody>
          <a:bodyPr/>
          <a:lstStyle/>
          <a:p>
            <a:r>
              <a:rPr lang="en-US" dirty="0">
                <a:solidFill>
                  <a:schemeClr val="accent2">
                    <a:lumMod val="50000"/>
                  </a:schemeClr>
                </a:solidFill>
                <a:latin typeface="Centaur" panose="02030504050205020304" pitchFamily="18" charset="0"/>
              </a:rPr>
              <a:t>Example </a:t>
            </a:r>
          </a:p>
        </p:txBody>
      </p:sp>
      <p:sp>
        <p:nvSpPr>
          <p:cNvPr id="5" name="Content Placeholder 4"/>
          <p:cNvSpPr>
            <a:spLocks noGrp="1"/>
          </p:cNvSpPr>
          <p:nvPr>
            <p:ph idx="1"/>
          </p:nvPr>
        </p:nvSpPr>
        <p:spPr>
          <a:xfrm>
            <a:off x="3545983" y="1444591"/>
            <a:ext cx="6425485" cy="518330"/>
          </a:xfrm>
        </p:spPr>
        <p:txBody>
          <a:bodyPr/>
          <a:lstStyle/>
          <a:p>
            <a:pPr marL="0" indent="0">
              <a:buNone/>
            </a:pPr>
            <a:r>
              <a:rPr lang="en-US" b="1" dirty="0">
                <a:solidFill>
                  <a:srgbClr val="002060"/>
                </a:solidFill>
                <a:latin typeface="Centaur" panose="02030504050205020304" pitchFamily="18" charset="0"/>
              </a:rPr>
              <a:t>From the textbook (Section 2.4 – Pages 35-36)</a:t>
            </a:r>
          </a:p>
        </p:txBody>
      </p:sp>
      <p:pic>
        <p:nvPicPr>
          <p:cNvPr id="7" name="Picture 6"/>
          <p:cNvPicPr>
            <a:picLocks noChangeAspect="1"/>
          </p:cNvPicPr>
          <p:nvPr/>
        </p:nvPicPr>
        <p:blipFill>
          <a:blip r:embed="rId2"/>
          <a:stretch>
            <a:fillRect/>
          </a:stretch>
        </p:blipFill>
        <p:spPr>
          <a:xfrm>
            <a:off x="452705" y="2380186"/>
            <a:ext cx="10660712" cy="1200910"/>
          </a:xfrm>
          <a:prstGeom prst="rect">
            <a:avLst/>
          </a:prstGeom>
        </p:spPr>
      </p:pic>
    </p:spTree>
    <p:extLst>
      <p:ext uri="{BB962C8B-B14F-4D97-AF65-F5344CB8AC3E}">
        <p14:creationId xmlns:p14="http://schemas.microsoft.com/office/powerpoint/2010/main" val="8243269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sp>
        <p:nvSpPr>
          <p:cNvPr id="6" name="Title 1"/>
          <p:cNvSpPr>
            <a:spLocks noGrp="1"/>
          </p:cNvSpPr>
          <p:nvPr>
            <p:ph type="title"/>
          </p:nvPr>
        </p:nvSpPr>
        <p:spPr>
          <a:xfrm>
            <a:off x="451833" y="1040975"/>
            <a:ext cx="2536066" cy="1325563"/>
          </a:xfrm>
        </p:spPr>
        <p:txBody>
          <a:bodyPr/>
          <a:lstStyle/>
          <a:p>
            <a:r>
              <a:rPr lang="en-US" dirty="0">
                <a:solidFill>
                  <a:schemeClr val="accent2">
                    <a:lumMod val="50000"/>
                  </a:schemeClr>
                </a:solidFill>
                <a:latin typeface="Centaur" panose="02030504050205020304" pitchFamily="18" charset="0"/>
              </a:rPr>
              <a:t>Example</a:t>
            </a:r>
          </a:p>
        </p:txBody>
      </p:sp>
      <p:sp>
        <p:nvSpPr>
          <p:cNvPr id="5" name="Content Placeholder 4"/>
          <p:cNvSpPr>
            <a:spLocks noGrp="1"/>
          </p:cNvSpPr>
          <p:nvPr>
            <p:ph idx="1"/>
          </p:nvPr>
        </p:nvSpPr>
        <p:spPr>
          <a:xfrm>
            <a:off x="3545983" y="1444591"/>
            <a:ext cx="6425485" cy="518330"/>
          </a:xfrm>
        </p:spPr>
        <p:txBody>
          <a:bodyPr/>
          <a:lstStyle/>
          <a:p>
            <a:pPr marL="0" indent="0">
              <a:buNone/>
            </a:pPr>
            <a:r>
              <a:rPr lang="en-US" b="1" dirty="0">
                <a:solidFill>
                  <a:srgbClr val="002060"/>
                </a:solidFill>
                <a:latin typeface="Centaur" panose="02030504050205020304" pitchFamily="18" charset="0"/>
              </a:rPr>
              <a:t>From the textbook (Section 2.4 – Pages 35-36)</a:t>
            </a:r>
          </a:p>
        </p:txBody>
      </p:sp>
      <p:pic>
        <p:nvPicPr>
          <p:cNvPr id="7" name="Picture 6"/>
          <p:cNvPicPr>
            <a:picLocks noChangeAspect="1"/>
          </p:cNvPicPr>
          <p:nvPr/>
        </p:nvPicPr>
        <p:blipFill>
          <a:blip r:embed="rId2"/>
          <a:stretch>
            <a:fillRect/>
          </a:stretch>
        </p:blipFill>
        <p:spPr>
          <a:xfrm>
            <a:off x="452705" y="2366539"/>
            <a:ext cx="9518763" cy="1072272"/>
          </a:xfrm>
          <a:prstGeom prst="rect">
            <a:avLst/>
          </a:prstGeom>
        </p:spPr>
      </p:pic>
      <p:pic>
        <p:nvPicPr>
          <p:cNvPr id="2" name="Picture 1"/>
          <p:cNvPicPr>
            <a:picLocks noChangeAspect="1"/>
          </p:cNvPicPr>
          <p:nvPr/>
        </p:nvPicPr>
        <p:blipFill>
          <a:blip r:embed="rId3"/>
          <a:stretch>
            <a:fillRect/>
          </a:stretch>
        </p:blipFill>
        <p:spPr>
          <a:xfrm>
            <a:off x="7972239" y="3371530"/>
            <a:ext cx="4075732" cy="3486470"/>
          </a:xfrm>
          <a:prstGeom prst="rect">
            <a:avLst/>
          </a:prstGeom>
        </p:spPr>
      </p:pic>
      <p:pic>
        <p:nvPicPr>
          <p:cNvPr id="1026" name="Picture 2" descr="How many squares on a chess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5356" y="3438668"/>
            <a:ext cx="77152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99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14" y="-2845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746799" y="4101594"/>
                <a:ext cx="7571291" cy="1325563"/>
              </a:xfrm>
            </p:spPr>
            <p:txBody>
              <a:bodyPr>
                <a:normAutofit/>
              </a:bodyPr>
              <a:lstStyle/>
              <a:p>
                <a:pPr/>
                <a:r>
                  <a:rPr lang="en-US" dirty="0">
                    <a:solidFill>
                      <a:schemeClr val="accent2">
                        <a:lumMod val="50000"/>
                      </a:schemeClr>
                    </a:solidFill>
                    <a:latin typeface="Centaur" panose="02030504050205020304" pitchFamily="18" charset="0"/>
                  </a:rPr>
                  <a:t>Pythagorous theorem: </a:t>
                </a:r>
                <a:br>
                  <a:rPr lang="en-US" dirty="0">
                    <a:solidFill>
                      <a:schemeClr val="accent2">
                        <a:lumMod val="50000"/>
                      </a:schemeClr>
                    </a:solidFill>
                    <a:latin typeface="Centaur" panose="02030504050205020304" pitchFamily="18" charset="0"/>
                  </a:rPr>
                </a:br>
                <a14:m>
                  <m:oMathPara xmlns:m="http://schemas.openxmlformats.org/officeDocument/2006/math">
                    <m:oMathParaPr>
                      <m:jc m:val="centerGroup"/>
                    </m:oMathParaPr>
                    <m:oMath xmlns:m="http://schemas.openxmlformats.org/officeDocument/2006/math">
                      <m:rad>
                        <m:radPr>
                          <m:degHide m:val="on"/>
                          <m:ctrlPr>
                            <a:rPr lang="en-US" sz="3600" b="0" i="1" smtClean="0">
                              <a:solidFill>
                                <a:schemeClr val="accent2">
                                  <a:lumMod val="50000"/>
                                </a:schemeClr>
                              </a:solidFill>
                              <a:latin typeface="Cambria Math" panose="02040503050406030204" pitchFamily="18" charset="0"/>
                            </a:rPr>
                          </m:ctrlPr>
                        </m:radPr>
                        <m:deg/>
                        <m:e>
                          <m:sSup>
                            <m:sSupPr>
                              <m:ctrlPr>
                                <a:rPr lang="en-US" sz="3600" b="0" i="1" smtClean="0">
                                  <a:solidFill>
                                    <a:schemeClr val="accent2">
                                      <a:lumMod val="50000"/>
                                    </a:schemeClr>
                                  </a:solidFill>
                                  <a:latin typeface="Cambria Math" panose="02040503050406030204" pitchFamily="18" charset="0"/>
                                </a:rPr>
                              </m:ctrlPr>
                            </m:sSupPr>
                            <m:e>
                              <m:r>
                                <a:rPr lang="en-US" sz="3600" b="0" i="1" smtClean="0">
                                  <a:solidFill>
                                    <a:schemeClr val="accent2">
                                      <a:lumMod val="50000"/>
                                    </a:schemeClr>
                                  </a:solidFill>
                                  <a:latin typeface="Cambria Math" panose="02040503050406030204" pitchFamily="18" charset="0"/>
                                </a:rPr>
                                <m:t>10</m:t>
                              </m:r>
                            </m:e>
                            <m:sup>
                              <m:r>
                                <a:rPr lang="en-US" sz="3600" b="0" i="1" smtClean="0">
                                  <a:solidFill>
                                    <a:schemeClr val="accent2">
                                      <a:lumMod val="50000"/>
                                    </a:schemeClr>
                                  </a:solidFill>
                                  <a:latin typeface="Cambria Math" panose="02040503050406030204" pitchFamily="18" charset="0"/>
                                </a:rPr>
                                <m:t>2</m:t>
                              </m:r>
                            </m:sup>
                          </m:sSup>
                          <m:r>
                            <a:rPr lang="en-US" sz="3600" b="0" i="1" smtClean="0">
                              <a:solidFill>
                                <a:schemeClr val="accent2">
                                  <a:lumMod val="50000"/>
                                </a:schemeClr>
                              </a:solidFill>
                              <a:latin typeface="Cambria Math" panose="02040503050406030204" pitchFamily="18" charset="0"/>
                            </a:rPr>
                            <m:t>+</m:t>
                          </m:r>
                          <m:sSup>
                            <m:sSupPr>
                              <m:ctrlPr>
                                <a:rPr lang="en-US" sz="3600" b="0" i="1" smtClean="0">
                                  <a:solidFill>
                                    <a:schemeClr val="accent2">
                                      <a:lumMod val="50000"/>
                                    </a:schemeClr>
                                  </a:solidFill>
                                  <a:latin typeface="Cambria Math" panose="02040503050406030204" pitchFamily="18" charset="0"/>
                                </a:rPr>
                              </m:ctrlPr>
                            </m:sSupPr>
                            <m:e>
                              <m:r>
                                <a:rPr lang="en-US" sz="3600" b="0" i="1" smtClean="0">
                                  <a:solidFill>
                                    <a:schemeClr val="accent2">
                                      <a:lumMod val="50000"/>
                                    </a:schemeClr>
                                  </a:solidFill>
                                  <a:latin typeface="Cambria Math" panose="02040503050406030204" pitchFamily="18" charset="0"/>
                                </a:rPr>
                                <m:t>10</m:t>
                              </m:r>
                            </m:e>
                            <m:sup>
                              <m:r>
                                <a:rPr lang="en-US" sz="3600" b="0" i="1" smtClean="0">
                                  <a:solidFill>
                                    <a:schemeClr val="accent2">
                                      <a:lumMod val="50000"/>
                                    </a:schemeClr>
                                  </a:solidFill>
                                  <a:latin typeface="Cambria Math" panose="02040503050406030204" pitchFamily="18" charset="0"/>
                                </a:rPr>
                                <m:t>2</m:t>
                              </m:r>
                            </m:sup>
                          </m:sSup>
                        </m:e>
                      </m:rad>
                      <m:r>
                        <a:rPr lang="en-US" sz="3600" b="0" i="1" smtClean="0">
                          <a:solidFill>
                            <a:schemeClr val="accent2">
                              <a:lumMod val="50000"/>
                            </a:schemeClr>
                          </a:solidFill>
                          <a:latin typeface="Cambria Math" panose="02040503050406030204" pitchFamily="18" charset="0"/>
                        </a:rPr>
                        <m:t>=</m:t>
                      </m:r>
                      <m:rad>
                        <m:radPr>
                          <m:degHide m:val="on"/>
                          <m:ctrlPr>
                            <a:rPr lang="en-US" sz="3600" b="0" i="1" smtClean="0">
                              <a:solidFill>
                                <a:schemeClr val="accent2">
                                  <a:lumMod val="50000"/>
                                </a:schemeClr>
                              </a:solidFill>
                              <a:latin typeface="Cambria Math" panose="02040503050406030204" pitchFamily="18" charset="0"/>
                            </a:rPr>
                          </m:ctrlPr>
                        </m:radPr>
                        <m:deg/>
                        <m:e>
                          <m:r>
                            <a:rPr lang="en-US" sz="3600" b="0" i="1" smtClean="0">
                              <a:solidFill>
                                <a:schemeClr val="accent2">
                                  <a:lumMod val="50000"/>
                                </a:schemeClr>
                              </a:solidFill>
                              <a:latin typeface="Cambria Math" panose="02040503050406030204" pitchFamily="18" charset="0"/>
                            </a:rPr>
                            <m:t>200</m:t>
                          </m:r>
                        </m:e>
                      </m:rad>
                      <m:r>
                        <a:rPr lang="en-US" sz="3600" b="0" i="1" smtClean="0">
                          <a:solidFill>
                            <a:schemeClr val="accent2">
                              <a:lumMod val="50000"/>
                            </a:schemeClr>
                          </a:solidFill>
                          <a:latin typeface="Cambria Math" panose="02040503050406030204" pitchFamily="18" charset="0"/>
                        </a:rPr>
                        <m:t>=14.1&lt;15</m:t>
                      </m:r>
                      <m:r>
                        <a:rPr lang="en-US" sz="3600" b="0" i="1" smtClean="0">
                          <a:solidFill>
                            <a:schemeClr val="accent2">
                              <a:lumMod val="50000"/>
                            </a:schemeClr>
                          </a:solidFill>
                          <a:latin typeface="Cambria Math" panose="02040503050406030204" pitchFamily="18" charset="0"/>
                        </a:rPr>
                        <m:t>𝑐𝑚</m:t>
                      </m:r>
                    </m:oMath>
                  </m:oMathPara>
                </a14:m>
                <a:endParaRPr lang="en-US" sz="3600" dirty="0">
                  <a:solidFill>
                    <a:schemeClr val="accent2">
                      <a:lumMod val="50000"/>
                    </a:schemeClr>
                  </a:solidFill>
                  <a:latin typeface="Centaur" panose="020305040502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746799" y="4101594"/>
                <a:ext cx="7571291" cy="1325563"/>
              </a:xfrm>
              <a:blipFill rotWithShape="0">
                <a:blip r:embed="rId2"/>
                <a:stretch>
                  <a:fillRect l="-3301" t="-12903"/>
                </a:stretch>
              </a:blipFill>
            </p:spPr>
            <p:txBody>
              <a:bodyPr/>
              <a:lstStyle/>
              <a:p>
                <a:r>
                  <a:rPr lang="en-US">
                    <a:noFill/>
                  </a:rPr>
                  <a:t> </a:t>
                </a:r>
              </a:p>
            </p:txBody>
          </p:sp>
        </mc:Fallback>
      </mc:AlternateContent>
      <p:sp>
        <p:nvSpPr>
          <p:cNvPr id="5" name="Content Placeholder 4"/>
          <p:cNvSpPr>
            <a:spLocks noGrp="1"/>
          </p:cNvSpPr>
          <p:nvPr>
            <p:ph idx="1"/>
          </p:nvPr>
        </p:nvSpPr>
        <p:spPr>
          <a:xfrm>
            <a:off x="3545983" y="1444591"/>
            <a:ext cx="6425485" cy="518330"/>
          </a:xfrm>
        </p:spPr>
        <p:txBody>
          <a:bodyPr/>
          <a:lstStyle/>
          <a:p>
            <a:pPr marL="0" indent="0">
              <a:buNone/>
            </a:pPr>
            <a:r>
              <a:rPr lang="en-US" b="1" dirty="0">
                <a:solidFill>
                  <a:srgbClr val="002060"/>
                </a:solidFill>
                <a:latin typeface="Centaur" panose="02030504050205020304" pitchFamily="18" charset="0"/>
              </a:rPr>
              <a:t>From the textbook (Section 2.4 – Pages 35-36)</a:t>
            </a:r>
          </a:p>
        </p:txBody>
      </p:sp>
      <p:pic>
        <p:nvPicPr>
          <p:cNvPr id="7" name="Picture 6"/>
          <p:cNvPicPr>
            <a:picLocks noChangeAspect="1"/>
          </p:cNvPicPr>
          <p:nvPr/>
        </p:nvPicPr>
        <p:blipFill>
          <a:blip r:embed="rId3"/>
          <a:stretch>
            <a:fillRect/>
          </a:stretch>
        </p:blipFill>
        <p:spPr>
          <a:xfrm>
            <a:off x="452705" y="2366539"/>
            <a:ext cx="9518763" cy="1072272"/>
          </a:xfrm>
          <a:prstGeom prst="rect">
            <a:avLst/>
          </a:prstGeom>
        </p:spPr>
      </p:pic>
      <p:pic>
        <p:nvPicPr>
          <p:cNvPr id="2" name="Picture 1"/>
          <p:cNvPicPr>
            <a:picLocks noChangeAspect="1"/>
          </p:cNvPicPr>
          <p:nvPr/>
        </p:nvPicPr>
        <p:blipFill>
          <a:blip r:embed="rId4"/>
          <a:stretch>
            <a:fillRect/>
          </a:stretch>
        </p:blipFill>
        <p:spPr>
          <a:xfrm>
            <a:off x="7972239" y="3371530"/>
            <a:ext cx="4075732" cy="3486470"/>
          </a:xfrm>
          <a:prstGeom prst="rect">
            <a:avLst/>
          </a:prstGeom>
        </p:spPr>
      </p:pic>
      <p:sp>
        <p:nvSpPr>
          <p:cNvPr id="8" name="Title 1"/>
          <p:cNvSpPr txBox="1">
            <a:spLocks/>
          </p:cNvSpPr>
          <p:nvPr/>
        </p:nvSpPr>
        <p:spPr>
          <a:xfrm>
            <a:off x="604233" y="1193375"/>
            <a:ext cx="25360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lumMod val="50000"/>
                  </a:schemeClr>
                </a:solidFill>
                <a:latin typeface="Centaur" panose="02030504050205020304" pitchFamily="18" charset="0"/>
              </a:rPr>
              <a:t>Example</a:t>
            </a:r>
          </a:p>
        </p:txBody>
      </p:sp>
    </p:spTree>
    <p:extLst>
      <p:ext uri="{BB962C8B-B14F-4D97-AF65-F5344CB8AC3E}">
        <p14:creationId xmlns:p14="http://schemas.microsoft.com/office/powerpoint/2010/main" val="2871299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2499" y="0"/>
            <a:ext cx="7623339" cy="6748529"/>
          </a:xfrm>
          <a:prstGeom prst="rect">
            <a:avLst/>
          </a:prstGeom>
        </p:spPr>
      </p:pic>
    </p:spTree>
    <p:extLst>
      <p:ext uri="{BB962C8B-B14F-4D97-AF65-F5344CB8AC3E}">
        <p14:creationId xmlns:p14="http://schemas.microsoft.com/office/powerpoint/2010/main" val="200609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latin typeface="Papyrus" panose="03070502060502030205" pitchFamily="66" charset="0"/>
              </a:rPr>
              <a:t>Principle of Inclusion – Exclusion </a:t>
            </a:r>
            <a:r>
              <a:rPr lang="en-US" sz="2400" b="1" dirty="0">
                <a:solidFill>
                  <a:srgbClr val="002060"/>
                </a:solidFill>
                <a:latin typeface="Papyrus" panose="03070502060502030205" pitchFamily="66" charset="0"/>
              </a:rPr>
              <a:t>(Section 2.3 of book)</a:t>
            </a:r>
            <a:endParaRPr lang="en-US" dirty="0"/>
          </a:p>
        </p:txBody>
      </p:sp>
      <p:pic>
        <p:nvPicPr>
          <p:cNvPr id="2" name="Picture 1"/>
          <p:cNvPicPr>
            <a:picLocks noChangeAspect="1"/>
          </p:cNvPicPr>
          <p:nvPr/>
        </p:nvPicPr>
        <p:blipFill>
          <a:blip r:embed="rId2"/>
          <a:stretch>
            <a:fillRect/>
          </a:stretch>
        </p:blipFill>
        <p:spPr>
          <a:xfrm>
            <a:off x="5550677" y="1279879"/>
            <a:ext cx="6072574" cy="2029991"/>
          </a:xfrm>
          <a:prstGeom prst="rect">
            <a:avLst/>
          </a:prstGeom>
        </p:spPr>
      </p:pic>
      <p:sp>
        <p:nvSpPr>
          <p:cNvPr id="4" name="Content Placeholder 3"/>
          <p:cNvSpPr>
            <a:spLocks noGrp="1"/>
          </p:cNvSpPr>
          <p:nvPr>
            <p:ph idx="1"/>
          </p:nvPr>
        </p:nvSpPr>
        <p:spPr>
          <a:xfrm>
            <a:off x="838200" y="1325563"/>
            <a:ext cx="10515600" cy="4851400"/>
          </a:xfrm>
        </p:spPr>
        <p:txBody>
          <a:bodyPr>
            <a:normAutofit lnSpcReduction="10000"/>
          </a:bodyPr>
          <a:lstStyle/>
          <a:p>
            <a:r>
              <a:rPr lang="en-US" dirty="0"/>
              <a:t>40 students</a:t>
            </a:r>
          </a:p>
          <a:p>
            <a:r>
              <a:rPr lang="en-US" dirty="0"/>
              <a:t>Babar </a:t>
            </a:r>
            <a:r>
              <a:rPr lang="en-US" dirty="0" err="1"/>
              <a:t>Azam</a:t>
            </a:r>
            <a:r>
              <a:rPr lang="en-US" dirty="0"/>
              <a:t> – 18  </a:t>
            </a:r>
          </a:p>
          <a:p>
            <a:r>
              <a:rPr lang="en-US" dirty="0" err="1"/>
              <a:t>Shadab</a:t>
            </a:r>
            <a:r>
              <a:rPr lang="en-US" dirty="0"/>
              <a:t> Khan – 16  </a:t>
            </a:r>
          </a:p>
          <a:p>
            <a:r>
              <a:rPr lang="en-US" dirty="0" err="1"/>
              <a:t>Emad</a:t>
            </a:r>
            <a:r>
              <a:rPr lang="en-US" dirty="0"/>
              <a:t> </a:t>
            </a:r>
            <a:r>
              <a:rPr lang="en-US" dirty="0" err="1"/>
              <a:t>Wasim</a:t>
            </a:r>
            <a:r>
              <a:rPr lang="en-US" dirty="0"/>
              <a:t> – 12  </a:t>
            </a:r>
          </a:p>
          <a:p>
            <a:r>
              <a:rPr lang="en-US" dirty="0"/>
              <a:t>BS = 7</a:t>
            </a:r>
          </a:p>
          <a:p>
            <a:r>
              <a:rPr lang="en-US" dirty="0"/>
              <a:t>BE = 5</a:t>
            </a:r>
          </a:p>
          <a:p>
            <a:r>
              <a:rPr lang="en-US" dirty="0"/>
              <a:t>SE = 3</a:t>
            </a:r>
          </a:p>
          <a:p>
            <a:r>
              <a:rPr lang="en-US" dirty="0"/>
              <a:t>BSE = 2</a:t>
            </a:r>
          </a:p>
          <a:p>
            <a:r>
              <a:rPr lang="en-US" dirty="0"/>
              <a:t>Students having pics = 18 + 16 + 12 – 7 – 5 – 3 + 2 = 33 </a:t>
            </a:r>
          </a:p>
          <a:p>
            <a:r>
              <a:rPr lang="en-US" dirty="0"/>
              <a:t>Students not having any pic = </a:t>
            </a:r>
          </a:p>
          <a:p>
            <a:endParaRPr lang="en-US" dirty="0"/>
          </a:p>
          <a:p>
            <a:endParaRPr lang="en-US" dirty="0"/>
          </a:p>
        </p:txBody>
      </p:sp>
      <p:pic>
        <p:nvPicPr>
          <p:cNvPr id="6" name="Picture 5"/>
          <p:cNvPicPr>
            <a:picLocks noChangeAspect="1"/>
          </p:cNvPicPr>
          <p:nvPr/>
        </p:nvPicPr>
        <p:blipFill>
          <a:blip r:embed="rId3"/>
          <a:stretch>
            <a:fillRect/>
          </a:stretch>
        </p:blipFill>
        <p:spPr>
          <a:xfrm>
            <a:off x="1070020" y="5970004"/>
            <a:ext cx="8666408" cy="505285"/>
          </a:xfrm>
          <a:prstGeom prst="rect">
            <a:avLst/>
          </a:prstGeom>
        </p:spPr>
      </p:pic>
    </p:spTree>
    <p:extLst>
      <p:ext uri="{BB962C8B-B14F-4D97-AF65-F5344CB8AC3E}">
        <p14:creationId xmlns:p14="http://schemas.microsoft.com/office/powerpoint/2010/main" val="3152191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accent2">
                    <a:lumMod val="50000"/>
                  </a:schemeClr>
                </a:solidFill>
                <a:latin typeface="Buxton Sketch" panose="03080500000500000004" pitchFamily="66" charset="0"/>
              </a:rPr>
              <a:t>MORE PRACTICE PROBLEMS</a:t>
            </a:r>
          </a:p>
        </p:txBody>
      </p:sp>
      <p:sp>
        <p:nvSpPr>
          <p:cNvPr id="4" name="Subtitle 3"/>
          <p:cNvSpPr>
            <a:spLocks noGrp="1"/>
          </p:cNvSpPr>
          <p:nvPr>
            <p:ph type="subTitle" idx="1"/>
          </p:nvPr>
        </p:nvSpPr>
        <p:spPr/>
        <p:txBody>
          <a:bodyPr/>
          <a:lstStyle/>
          <a:p>
            <a:r>
              <a:rPr lang="en-US" b="1" dirty="0">
                <a:solidFill>
                  <a:srgbClr val="002060"/>
                </a:solidFill>
                <a:latin typeface="Papyrus" panose="03070502060502030205" pitchFamily="66" charset="0"/>
              </a:rPr>
              <a:t>Do it by yourself</a:t>
            </a:r>
            <a:endParaRPr lang="en-US" dirty="0"/>
          </a:p>
        </p:txBody>
      </p:sp>
    </p:spTree>
    <p:extLst>
      <p:ext uri="{BB962C8B-B14F-4D97-AF65-F5344CB8AC3E}">
        <p14:creationId xmlns:p14="http://schemas.microsoft.com/office/powerpoint/2010/main" val="2701870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Try to solve this one? </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6780" y="1081147"/>
                <a:ext cx="11409609" cy="5307057"/>
              </a:xfrm>
            </p:spPr>
            <p:txBody>
              <a:bodyPr/>
              <a:lstStyle/>
              <a:p>
                <a:endParaRPr lang="en-US" u="sng" dirty="0">
                  <a:solidFill>
                    <a:schemeClr val="accent5">
                      <a:lumMod val="50000"/>
                    </a:schemeClr>
                  </a:solidFill>
                  <a:latin typeface="Centaur" panose="02030504050205020304" pitchFamily="18" charset="0"/>
                </a:endParaRPr>
              </a:p>
              <a:p>
                <a:pPr marL="0" indent="0">
                  <a:buNone/>
                </a:pPr>
                <a:r>
                  <a:rPr lang="en-US" b="1" dirty="0">
                    <a:solidFill>
                      <a:schemeClr val="accent6">
                        <a:lumMod val="75000"/>
                      </a:schemeClr>
                    </a:solidFill>
                  </a:rPr>
                  <a:t>EXAMPLE 8 </a:t>
                </a:r>
              </a:p>
              <a:p>
                <a:pPr marL="0" indent="0">
                  <a:buNone/>
                </a:pPr>
                <a:r>
                  <a:rPr lang="en-US" dirty="0"/>
                  <a:t>What is the least number of area codes needed to guarantee that the 25 million phones in a state can be assigned distinct 10-digit telephone numbers? </a:t>
                </a:r>
              </a:p>
              <a:p>
                <a:pPr marL="0" indent="0">
                  <a:buNone/>
                </a:pPr>
                <a:r>
                  <a:rPr lang="en-US" dirty="0"/>
                  <a:t>(Assume that telephone numbers are of the form NXX-NXX-XXXX, where the ﬁrst three digits form the area code, N represents a digit from 2 to 9 inclusive, and X represents any digit.)</a:t>
                </a:r>
              </a:p>
              <a:p>
                <a:pPr marL="0" indent="0">
                  <a:buNone/>
                </a:pPr>
                <a:endParaRPr lang="en-US" dirty="0"/>
              </a:p>
              <a:p>
                <a:pPr marL="0" indent="0">
                  <a:buNone/>
                </a:pPr>
                <a:r>
                  <a:rPr lang="en-US" dirty="0">
                    <a:solidFill>
                      <a:srgbClr val="FF0000"/>
                    </a:solidFill>
                  </a:rPr>
                  <a:t>NXX-XXXX</a:t>
                </a:r>
                <a14:m>
                  <m:oMath xmlns:m="http://schemas.openxmlformats.org/officeDocument/2006/math">
                    <m:r>
                      <a:rPr lang="en-US" b="0" i="1" smtClean="0">
                        <a:solidFill>
                          <a:srgbClr val="FF0000"/>
                        </a:solidFill>
                        <a:latin typeface="Cambria Math" panose="02040503050406030204" pitchFamily="18" charset="0"/>
                      </a:rPr>
                      <m:t>:8×10×10×</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10</m:t>
                        </m:r>
                      </m:e>
                      <m:sup>
                        <m:r>
                          <a:rPr lang="en-US" b="0" i="1" smtClean="0">
                            <a:solidFill>
                              <a:srgbClr val="FF0000"/>
                            </a:solidFill>
                            <a:latin typeface="Cambria Math" panose="02040503050406030204" pitchFamily="18" charset="0"/>
                          </a:rPr>
                          <m:t>4</m:t>
                        </m:r>
                      </m:sup>
                    </m:sSup>
                    <m:r>
                      <a:rPr lang="en-US" b="0" i="1" smtClean="0">
                        <a:solidFill>
                          <a:srgbClr val="FF0000"/>
                        </a:solidFill>
                        <a:latin typeface="Cambria Math" panose="02040503050406030204" pitchFamily="18" charset="0"/>
                      </a:rPr>
                      <m:t>=8×</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10</m:t>
                        </m:r>
                      </m:e>
                      <m:sup>
                        <m:r>
                          <a:rPr lang="en-US" b="0" i="1" smtClean="0">
                            <a:solidFill>
                              <a:srgbClr val="FF0000"/>
                            </a:solidFill>
                            <a:latin typeface="Cambria Math" panose="02040503050406030204" pitchFamily="18" charset="0"/>
                          </a:rPr>
                          <m:t>6</m:t>
                        </m:r>
                      </m:sup>
                    </m:sSup>
                    <m:r>
                      <a:rPr lang="en-US" b="0" i="1" smtClean="0">
                        <a:solidFill>
                          <a:srgbClr val="FF0000"/>
                        </a:solidFill>
                        <a:latin typeface="Cambria Math" panose="02040503050406030204" pitchFamily="18" charset="0"/>
                      </a:rPr>
                      <m:t>=8 </m:t>
                    </m:r>
                    <m:r>
                      <m:rPr>
                        <m:sty m:val="p"/>
                      </m:rPr>
                      <a:rPr lang="en-US" b="0" i="0" smtClean="0">
                        <a:solidFill>
                          <a:srgbClr val="FF0000"/>
                        </a:solidFill>
                        <a:latin typeface="Cambria Math" panose="02040503050406030204" pitchFamily="18" charset="0"/>
                      </a:rPr>
                      <m:t>million</m:t>
                    </m:r>
                  </m:oMath>
                </a14:m>
                <a:endParaRPr lang="en-US" dirty="0">
                  <a:solidFill>
                    <a:srgbClr val="FF0000"/>
                  </a:solidFill>
                </a:endParaRPr>
              </a:p>
              <a:p>
                <a:pPr marL="0" indent="0">
                  <a:buNone/>
                </a:pPr>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6780" y="1081147"/>
                <a:ext cx="11409609" cy="5307057"/>
              </a:xfrm>
              <a:blipFill>
                <a:blip r:embed="rId2"/>
                <a:stretch>
                  <a:fillRect l="-1122" r="-1550"/>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E764AA09-DD1D-42A4-B97D-3EBA40F177A9}"/>
              </a:ext>
            </a:extLst>
          </p:cNvPr>
          <p:cNvSpPr/>
          <p:nvPr/>
        </p:nvSpPr>
        <p:spPr>
          <a:xfrm>
            <a:off x="276045" y="4999008"/>
            <a:ext cx="8827697" cy="920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dirty="0">
              <a:cs typeface="Calibri"/>
            </a:endParaRPr>
          </a:p>
          <a:p>
            <a:pPr algn="ctr"/>
            <a:endParaRPr lang="en-GB" dirty="0">
              <a:cs typeface="Calibri"/>
            </a:endParaRPr>
          </a:p>
        </p:txBody>
      </p:sp>
      <p:pic>
        <p:nvPicPr>
          <p:cNvPr id="5" name="Picture 5">
            <a:extLst>
              <a:ext uri="{FF2B5EF4-FFF2-40B4-BE49-F238E27FC236}">
                <a16:creationId xmlns:a16="http://schemas.microsoft.com/office/drawing/2014/main" id="{34E81AAB-F891-47DC-893E-661ECC3C0C86}"/>
              </a:ext>
            </a:extLst>
          </p:cNvPr>
          <p:cNvPicPr>
            <a:picLocks noChangeAspect="1"/>
          </p:cNvPicPr>
          <p:nvPr/>
        </p:nvPicPr>
        <p:blipFill>
          <a:blip r:embed="rId3"/>
          <a:stretch>
            <a:fillRect/>
          </a:stretch>
        </p:blipFill>
        <p:spPr>
          <a:xfrm>
            <a:off x="770626" y="5208598"/>
            <a:ext cx="7847162" cy="595860"/>
          </a:xfrm>
          <a:prstGeom prst="rect">
            <a:avLst/>
          </a:prstGeom>
        </p:spPr>
      </p:pic>
      <p:sp>
        <p:nvSpPr>
          <p:cNvPr id="6" name="TextBox 5">
            <a:extLst>
              <a:ext uri="{FF2B5EF4-FFF2-40B4-BE49-F238E27FC236}">
                <a16:creationId xmlns:a16="http://schemas.microsoft.com/office/drawing/2014/main" id="{75A14445-38D9-4C47-A326-D5E935F8C4AA}"/>
              </a:ext>
            </a:extLst>
          </p:cNvPr>
          <p:cNvSpPr txBox="1"/>
          <p:nvPr/>
        </p:nvSpPr>
        <p:spPr>
          <a:xfrm>
            <a:off x="368060" y="6032740"/>
            <a:ext cx="4712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Ceil (25,000,000 / 8,000,000 )= 4</a:t>
            </a:r>
          </a:p>
        </p:txBody>
      </p:sp>
    </p:spTree>
    <p:extLst>
      <p:ext uri="{BB962C8B-B14F-4D97-AF65-F5344CB8AC3E}">
        <p14:creationId xmlns:p14="http://schemas.microsoft.com/office/powerpoint/2010/main" val="129424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pic>
        <p:nvPicPr>
          <p:cNvPr id="3" name="Picture 2"/>
          <p:cNvPicPr>
            <a:picLocks noChangeAspect="1"/>
          </p:cNvPicPr>
          <p:nvPr/>
        </p:nvPicPr>
        <p:blipFill>
          <a:blip r:embed="rId2"/>
          <a:stretch>
            <a:fillRect/>
          </a:stretch>
        </p:blipFill>
        <p:spPr>
          <a:xfrm>
            <a:off x="811369" y="1327195"/>
            <a:ext cx="10622135" cy="450090"/>
          </a:xfrm>
          <a:prstGeom prst="rect">
            <a:avLst/>
          </a:prstGeom>
        </p:spPr>
      </p:pic>
      <p:grpSp>
        <p:nvGrpSpPr>
          <p:cNvPr id="5" name="Group 4"/>
          <p:cNvGrpSpPr/>
          <p:nvPr/>
        </p:nvGrpSpPr>
        <p:grpSpPr>
          <a:xfrm>
            <a:off x="4353058" y="1970468"/>
            <a:ext cx="3837905" cy="3090929"/>
            <a:chOff x="4353058" y="1970468"/>
            <a:chExt cx="3837905" cy="3090929"/>
          </a:xfrm>
        </p:grpSpPr>
        <p:sp>
          <p:nvSpPr>
            <p:cNvPr id="6" name="Isosceles Triangle 5"/>
            <p:cNvSpPr/>
            <p:nvPr/>
          </p:nvSpPr>
          <p:spPr>
            <a:xfrm>
              <a:off x="4353058" y="1970468"/>
              <a:ext cx="3837905" cy="3090929"/>
            </a:xfrm>
            <a:prstGeom prst="triangl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a:off x="6325672" y="2375079"/>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8083" y="3022243"/>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83628" y="3112395"/>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338551" y="3936643"/>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51312" y="4743719"/>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840828" y="3569595"/>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59355" y="3479443"/>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75430" y="4039674"/>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83628" y="4488288"/>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659356" y="4039674"/>
              <a:ext cx="89327" cy="90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6716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pic>
        <p:nvPicPr>
          <p:cNvPr id="2" name="Picture 1"/>
          <p:cNvPicPr>
            <a:picLocks noChangeAspect="1"/>
          </p:cNvPicPr>
          <p:nvPr/>
        </p:nvPicPr>
        <p:blipFill>
          <a:blip r:embed="rId2"/>
          <a:stretch>
            <a:fillRect/>
          </a:stretch>
        </p:blipFill>
        <p:spPr>
          <a:xfrm>
            <a:off x="388195" y="1327197"/>
            <a:ext cx="11099759" cy="5319762"/>
          </a:xfrm>
          <a:prstGeom prst="rect">
            <a:avLst/>
          </a:prstGeom>
        </p:spPr>
      </p:pic>
    </p:spTree>
    <p:extLst>
      <p:ext uri="{BB962C8B-B14F-4D97-AF65-F5344CB8AC3E}">
        <p14:creationId xmlns:p14="http://schemas.microsoft.com/office/powerpoint/2010/main" val="1453450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53" y="16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Papyrus" panose="03070502060502030205" pitchFamily="66" charset="0"/>
              </a:rPr>
              <a:t>Examples: PHP --- </a:t>
            </a:r>
            <a:r>
              <a:rPr lang="en-US" sz="3200" b="1" dirty="0">
                <a:solidFill>
                  <a:srgbClr val="002060"/>
                </a:solidFill>
                <a:latin typeface="Papyrus" panose="03070502060502030205" pitchFamily="66" charset="0"/>
              </a:rPr>
              <a:t>Do it by yourself</a:t>
            </a:r>
            <a:endParaRPr lang="en-US" b="1" dirty="0">
              <a:solidFill>
                <a:srgbClr val="002060"/>
              </a:solidFill>
              <a:latin typeface="Papyrus" panose="03070502060502030205" pitchFamily="66" charset="0"/>
            </a:endParaRPr>
          </a:p>
        </p:txBody>
      </p:sp>
      <p:pic>
        <p:nvPicPr>
          <p:cNvPr id="2" name="Picture 1"/>
          <p:cNvPicPr>
            <a:picLocks noChangeAspect="1"/>
          </p:cNvPicPr>
          <p:nvPr/>
        </p:nvPicPr>
        <p:blipFill>
          <a:blip r:embed="rId2"/>
          <a:stretch>
            <a:fillRect/>
          </a:stretch>
        </p:blipFill>
        <p:spPr>
          <a:xfrm>
            <a:off x="388196" y="1327197"/>
            <a:ext cx="8420954" cy="4035896"/>
          </a:xfrm>
          <a:prstGeom prst="rect">
            <a:avLst/>
          </a:prstGeom>
        </p:spPr>
      </p:pic>
      <p:pic>
        <p:nvPicPr>
          <p:cNvPr id="17" name="Picture 16"/>
          <p:cNvPicPr>
            <a:picLocks noChangeAspect="1"/>
          </p:cNvPicPr>
          <p:nvPr/>
        </p:nvPicPr>
        <p:blipFill>
          <a:blip r:embed="rId3"/>
          <a:stretch>
            <a:fillRect/>
          </a:stretch>
        </p:blipFill>
        <p:spPr>
          <a:xfrm>
            <a:off x="26832" y="5453246"/>
            <a:ext cx="12096660" cy="831645"/>
          </a:xfrm>
          <a:prstGeom prst="rect">
            <a:avLst/>
          </a:prstGeom>
        </p:spPr>
      </p:pic>
    </p:spTree>
    <p:extLst>
      <p:ext uri="{BB962C8B-B14F-4D97-AF65-F5344CB8AC3E}">
        <p14:creationId xmlns:p14="http://schemas.microsoft.com/office/powerpoint/2010/main" val="2080915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vert="horz" lIns="91440" tIns="45720" rIns="91440" bIns="45720" rtlCol="0" anchor="t">
            <a:normAutofit/>
          </a:bodyPr>
          <a:lstStyle/>
          <a:p>
            <a:pPr marL="0" indent="0">
              <a:buNone/>
            </a:pPr>
            <a:r>
              <a:rPr lang="en-US" b="1" dirty="0">
                <a:latin typeface="Arial"/>
                <a:cs typeface="Arial"/>
              </a:rPr>
              <a:t>If you pick 5 integers from 1 to 8, you will definitely find two of them must add up to 9.</a:t>
            </a:r>
          </a:p>
          <a:p>
            <a:pPr marL="0" indent="0">
              <a:buNone/>
            </a:pPr>
            <a:endParaRPr lang="en-US" b="1" dirty="0">
              <a:latin typeface="Arial" panose="020B0604020202020204" pitchFamily="34" charset="0"/>
            </a:endParaRPr>
          </a:p>
          <a:p>
            <a:pPr marL="0" indent="0">
              <a:buNone/>
            </a:pPr>
            <a:endParaRPr lang="en-US" dirty="0"/>
          </a:p>
        </p:txBody>
      </p:sp>
      <p:sp>
        <p:nvSpPr>
          <p:cNvPr id="6" name="Title 1"/>
          <p:cNvSpPr>
            <a:spLocks noGrp="1"/>
          </p:cNvSpPr>
          <p:nvPr>
            <p:ph type="title"/>
          </p:nvPr>
        </p:nvSpPr>
        <p:spPr>
          <a:xfrm>
            <a:off x="838200" y="365125"/>
            <a:ext cx="10515600" cy="1325563"/>
          </a:xfrm>
        </p:spPr>
        <p:txBody>
          <a:bodyPr/>
          <a:lstStyle/>
          <a:p>
            <a:r>
              <a:rPr lang="en-US" dirty="0"/>
              <a:t>Pigeonhole Principle</a:t>
            </a:r>
          </a:p>
        </p:txBody>
      </p:sp>
      <p:sp>
        <p:nvSpPr>
          <p:cNvPr id="7" name="Rectangle 6"/>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7841" y="230188"/>
            <a:ext cx="2134309" cy="1197735"/>
          </a:xfrm>
          <a:prstGeom prst="rect">
            <a:avLst/>
          </a:prstGeom>
        </p:spPr>
      </p:pic>
      <p:sp>
        <p:nvSpPr>
          <p:cNvPr id="2" name="TextBox 1">
            <a:extLst>
              <a:ext uri="{FF2B5EF4-FFF2-40B4-BE49-F238E27FC236}">
                <a16:creationId xmlns:a16="http://schemas.microsoft.com/office/drawing/2014/main" id="{B7D68B00-3479-4D29-AC74-B20B5A9BC3D0}"/>
              </a:ext>
            </a:extLst>
          </p:cNvPr>
          <p:cNvSpPr txBox="1"/>
          <p:nvPr/>
        </p:nvSpPr>
        <p:spPr>
          <a:xfrm>
            <a:off x="842513" y="3430438"/>
            <a:ext cx="2743200" cy="2305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b="1" dirty="0">
                <a:latin typeface="Arial"/>
                <a:cs typeface="Arial"/>
              </a:rPr>
              <a:t>1,8</a:t>
            </a:r>
            <a:endParaRPr lang="en-US" sz="2800">
              <a:ea typeface="+mn-lt"/>
              <a:cs typeface="+mn-lt"/>
            </a:endParaRPr>
          </a:p>
          <a:p>
            <a:pPr>
              <a:lnSpc>
                <a:spcPct val="90000"/>
              </a:lnSpc>
              <a:spcBef>
                <a:spcPts val="1000"/>
              </a:spcBef>
            </a:pPr>
            <a:r>
              <a:rPr lang="en-US" sz="2800" b="1" dirty="0">
                <a:latin typeface="Arial"/>
                <a:cs typeface="Arial"/>
              </a:rPr>
              <a:t>2,7 </a:t>
            </a:r>
            <a:endParaRPr lang="en-US" sz="2800">
              <a:ea typeface="+mn-lt"/>
              <a:cs typeface="+mn-lt"/>
            </a:endParaRPr>
          </a:p>
          <a:p>
            <a:pPr>
              <a:lnSpc>
                <a:spcPct val="90000"/>
              </a:lnSpc>
              <a:spcBef>
                <a:spcPts val="1000"/>
              </a:spcBef>
            </a:pPr>
            <a:r>
              <a:rPr lang="en-US" sz="2800" b="1" dirty="0">
                <a:latin typeface="Arial"/>
                <a:cs typeface="Arial"/>
              </a:rPr>
              <a:t>3,6</a:t>
            </a:r>
            <a:endParaRPr lang="en-US" sz="2800">
              <a:ea typeface="+mn-lt"/>
              <a:cs typeface="+mn-lt"/>
            </a:endParaRPr>
          </a:p>
          <a:p>
            <a:pPr>
              <a:lnSpc>
                <a:spcPct val="90000"/>
              </a:lnSpc>
              <a:spcBef>
                <a:spcPts val="1000"/>
              </a:spcBef>
            </a:pPr>
            <a:r>
              <a:rPr lang="en-US" sz="2800" b="1" dirty="0">
                <a:latin typeface="Arial"/>
                <a:cs typeface="Arial"/>
              </a:rPr>
              <a:t>4,5</a:t>
            </a:r>
            <a:endParaRPr lang="en-US" sz="2800">
              <a:ea typeface="+mn-lt"/>
              <a:cs typeface="+mn-lt"/>
            </a:endParaRPr>
          </a:p>
          <a:p>
            <a:pPr algn="l"/>
            <a:endParaRPr lang="en-GB" dirty="0">
              <a:cs typeface="Calibri"/>
            </a:endParaRPr>
          </a:p>
        </p:txBody>
      </p:sp>
    </p:spTree>
    <p:extLst>
      <p:ext uri="{BB962C8B-B14F-4D97-AF65-F5344CB8AC3E}">
        <p14:creationId xmlns:p14="http://schemas.microsoft.com/office/powerpoint/2010/main" val="34563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b="1" dirty="0">
                <a:latin typeface="Arial" panose="020B0604020202020204" pitchFamily="34" charset="0"/>
              </a:rPr>
              <a:t>If you pick 5 integers from 1 to 8, you will definitely find two of them must add up to 9.</a:t>
            </a:r>
            <a:endParaRPr lang="en-US" dirty="0"/>
          </a:p>
        </p:txBody>
      </p:sp>
      <p:sp>
        <p:nvSpPr>
          <p:cNvPr id="3" name="Rectangle 1"/>
          <p:cNvSpPr>
            <a:spLocks noChangeArrowheads="1"/>
          </p:cNvSpPr>
          <p:nvPr/>
        </p:nvSpPr>
        <p:spPr bwMode="auto">
          <a:xfrm>
            <a:off x="1057285" y="3560441"/>
            <a:ext cx="10714437" cy="276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3958" tIns="53958" rIns="53958" bIns="5395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No matter which integer you choose, you can always pair it with another integer from 1 to 8 to sum to 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Thus, there are four such pairs overall: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30000" dirty="0">
                <a:ln>
                  <a:noFill/>
                </a:ln>
                <a:solidFill>
                  <a:schemeClr val="tx1"/>
                </a:solidFill>
                <a:effectLst/>
                <a:latin typeface="Arial" panose="020B0604020202020204" pitchFamily="34" charset="0"/>
              </a:rPr>
              <a:t>We are going to stuff five pigeons (chosen integers) into four pigeonholes (pairs).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30000" dirty="0">
                <a:ln>
                  <a:noFill/>
                </a:ln>
                <a:solidFill>
                  <a:schemeClr val="tx1"/>
                </a:solidFill>
                <a:effectLst/>
                <a:latin typeface="Arial" panose="020B0604020202020204" pitchFamily="34" charset="0"/>
              </a:rPr>
              <a:t>By the pigeonhole principle, the average value =                         </a:t>
            </a:r>
            <a:r>
              <a:rPr kumimoji="0" lang="en-US" sz="2800" b="0" i="0" u="none" strike="noStrike" cap="none" normalizeH="0" baseline="0" dirty="0">
                <a:ln>
                  <a:noFill/>
                </a:ln>
                <a:solidFill>
                  <a:schemeClr val="tx1"/>
                </a:solidFill>
                <a:effectLst/>
                <a:latin typeface="Arial" panose="020B0604020202020204" pitchFamily="34" charset="0"/>
              </a:rPr>
              <a:t>,</a:t>
            </a:r>
            <a:r>
              <a:rPr kumimoji="0" 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rPr>
              <a:t>so the maximum value is at least 2.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rPr>
              <a:t>Two of the integers must be from the same pair, which sums to 9. </a:t>
            </a:r>
            <a:endParaRPr kumimoji="0" lang="en-US" b="0" i="0" u="none" strike="noStrike" cap="none" normalizeH="0" baseline="-30000" dirty="0">
              <a:ln>
                <a:noFill/>
              </a:ln>
              <a:solidFill>
                <a:schemeClr val="tx1"/>
              </a:solidFill>
              <a:effectLst/>
              <a:latin typeface="Arial" panose="020B0604020202020204" pitchFamily="34" charset="0"/>
            </a:endParaRPr>
          </a:p>
        </p:txBody>
      </p:sp>
      <p:pic>
        <p:nvPicPr>
          <p:cNvPr id="18434" name="Picture 2" descr="\left \{1, 8\right \}, \left \{2, 7\right \}, \left \{3, 6\right \}, \left \{4, 5\right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118" y="4475202"/>
            <a:ext cx="2314575" cy="219076"/>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frac{pigeons}{pigeonholes} = \frac{5}{4}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6" y="5385201"/>
            <a:ext cx="1400175" cy="4476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a:t>Pigeonhole Principle</a:t>
            </a:r>
          </a:p>
        </p:txBody>
      </p:sp>
      <p:sp>
        <p:nvSpPr>
          <p:cNvPr id="7" name="Rectangle 6"/>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841" y="230188"/>
            <a:ext cx="2134309" cy="1197735"/>
          </a:xfrm>
          <a:prstGeom prst="rect">
            <a:avLst/>
          </a:prstGeom>
        </p:spPr>
      </p:pic>
    </p:spTree>
    <p:extLst>
      <p:ext uri="{BB962C8B-B14F-4D97-AF65-F5344CB8AC3E}">
        <p14:creationId xmlns:p14="http://schemas.microsoft.com/office/powerpoint/2010/main" val="1595080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7726"/>
            <a:ext cx="10515600" cy="1325563"/>
          </a:xfrm>
        </p:spPr>
        <p:txBody>
          <a:bodyPr/>
          <a:lstStyle/>
          <a:p>
            <a:r>
              <a:rPr lang="en-US" dirty="0"/>
              <a:t>Shaking Hands</a:t>
            </a:r>
          </a:p>
        </p:txBody>
      </p:sp>
      <p:sp>
        <p:nvSpPr>
          <p:cNvPr id="3" name="Content Placeholder 2"/>
          <p:cNvSpPr>
            <a:spLocks noGrp="1"/>
          </p:cNvSpPr>
          <p:nvPr>
            <p:ph idx="1"/>
          </p:nvPr>
        </p:nvSpPr>
        <p:spPr>
          <a:xfrm>
            <a:off x="838200" y="3130718"/>
            <a:ext cx="10515600" cy="3517767"/>
          </a:xfrm>
        </p:spPr>
        <p:txBody>
          <a:bodyPr/>
          <a:lstStyle/>
          <a:p>
            <a:pPr marL="0" lvl="0" indent="0">
              <a:buNone/>
            </a:pPr>
            <a:r>
              <a:rPr lang="en-US" b="1" dirty="0">
                <a:latin typeface="Arial" panose="020B0604020202020204" pitchFamily="34" charset="0"/>
              </a:rPr>
              <a:t>There are </a:t>
            </a:r>
            <a:r>
              <a:rPr lang="en-US" b="1" i="1" dirty="0">
                <a:latin typeface="Arial" panose="020B0604020202020204" pitchFamily="34" charset="0"/>
              </a:rPr>
              <a:t>n</a:t>
            </a:r>
            <a:r>
              <a:rPr lang="en-US" b="1" baseline="-30000" dirty="0">
                <a:latin typeface="Arial" panose="020B0604020202020204" pitchFamily="34" charset="0"/>
              </a:rPr>
              <a:t>  </a:t>
            </a:r>
            <a:r>
              <a:rPr lang="en-US" sz="800" b="1" dirty="0">
                <a:latin typeface="Arial" panose="020B0604020202020204" pitchFamily="34" charset="0"/>
              </a:rPr>
              <a:t> </a:t>
            </a:r>
            <a:r>
              <a:rPr lang="en-US" b="1" dirty="0">
                <a:latin typeface="Arial" panose="020B0604020202020204" pitchFamily="34" charset="0"/>
              </a:rPr>
              <a:t>people in a party and </a:t>
            </a:r>
            <a:r>
              <a:rPr lang="en-US" b="1" i="1" dirty="0">
                <a:latin typeface="Arial" panose="020B0604020202020204" pitchFamily="34" charset="0"/>
              </a:rPr>
              <a:t>n</a:t>
            </a:r>
            <a:r>
              <a:rPr lang="en-US" b="1" baseline="-30000" dirty="0">
                <a:latin typeface="Arial" panose="020B0604020202020204" pitchFamily="34" charset="0"/>
              </a:rPr>
              <a:t>  </a:t>
            </a:r>
            <a:r>
              <a:rPr lang="en-US" sz="800" b="1" dirty="0">
                <a:latin typeface="Arial" panose="020B0604020202020204" pitchFamily="34" charset="0"/>
              </a:rPr>
              <a:t> </a:t>
            </a:r>
            <a:r>
              <a:rPr lang="en-US" b="1" dirty="0">
                <a:latin typeface="Arial" panose="020B0604020202020204" pitchFamily="34" charset="0"/>
              </a:rPr>
              <a:t>is more than 1 so they can shake hands with one another at will. </a:t>
            </a:r>
          </a:p>
          <a:p>
            <a:pPr marL="0" lvl="0" indent="0">
              <a:buNone/>
            </a:pPr>
            <a:r>
              <a:rPr lang="en-US" b="1" dirty="0">
                <a:latin typeface="Arial" panose="020B0604020202020204" pitchFamily="34" charset="0"/>
              </a:rPr>
              <a:t>You will always find two people who shake hands with the same number of people.</a:t>
            </a:r>
            <a:endParaRPr lang="en-US" b="1" baseline="-30000" dirty="0">
              <a:latin typeface="Arial" panose="020B0604020202020204" pitchFamily="34"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7841" y="4770908"/>
            <a:ext cx="2857500" cy="1876425"/>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Pigeonhole Principle</a:t>
            </a:r>
          </a:p>
        </p:txBody>
      </p:sp>
      <p:sp>
        <p:nvSpPr>
          <p:cNvPr id="7" name="Rectangle 6"/>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841" y="230188"/>
            <a:ext cx="2134309" cy="1197735"/>
          </a:xfrm>
          <a:prstGeom prst="rect">
            <a:avLst/>
          </a:prstGeom>
        </p:spPr>
      </p:pic>
    </p:spTree>
    <p:extLst>
      <p:ext uri="{BB962C8B-B14F-4D97-AF65-F5344CB8AC3E}">
        <p14:creationId xmlns:p14="http://schemas.microsoft.com/office/powerpoint/2010/main" val="3583049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7749"/>
            <a:ext cx="10515600" cy="1325563"/>
          </a:xfrm>
        </p:spPr>
        <p:txBody>
          <a:bodyPr/>
          <a:lstStyle/>
          <a:p>
            <a:pPr lvl="0"/>
            <a:r>
              <a:rPr lang="en-US" b="1" dirty="0">
                <a:latin typeface="Arial" panose="020B0604020202020204" pitchFamily="34" charset="0"/>
              </a:rPr>
              <a:t>Do I Know You?</a:t>
            </a:r>
            <a:endParaRPr lang="en-US" dirty="0"/>
          </a:p>
        </p:txBody>
      </p:sp>
      <p:sp>
        <p:nvSpPr>
          <p:cNvPr id="5" name="Content Placeholder 4"/>
          <p:cNvSpPr>
            <a:spLocks noGrp="1"/>
          </p:cNvSpPr>
          <p:nvPr>
            <p:ph idx="1"/>
          </p:nvPr>
        </p:nvSpPr>
        <p:spPr>
          <a:xfrm>
            <a:off x="838200" y="3129565"/>
            <a:ext cx="10515600" cy="3277585"/>
          </a:xfrm>
        </p:spPr>
        <p:txBody>
          <a:bodyPr vert="horz" lIns="91440" tIns="45720" rIns="91440" bIns="45720" rtlCol="0" anchor="t">
            <a:normAutofit/>
          </a:bodyPr>
          <a:lstStyle/>
          <a:p>
            <a:r>
              <a:rPr lang="en-US" b="1" dirty="0">
                <a:latin typeface="Arial"/>
                <a:cs typeface="Arial"/>
              </a:rPr>
              <a:t>In a room with </a:t>
            </a:r>
            <a:r>
              <a:rPr lang="en-US" b="1" i="1" dirty="0">
                <a:latin typeface="Arial"/>
                <a:cs typeface="Arial"/>
              </a:rPr>
              <a:t>n</a:t>
            </a:r>
            <a:r>
              <a:rPr lang="en-US" b="1" baseline="-30000" dirty="0">
                <a:latin typeface="Arial"/>
                <a:cs typeface="Arial"/>
              </a:rPr>
              <a:t> </a:t>
            </a:r>
            <a:r>
              <a:rPr lang="en-US" b="1" dirty="0">
                <a:latin typeface="Arial"/>
                <a:cs typeface="Arial"/>
              </a:rPr>
              <a:t>people in it, there must be at least two people who are friends with the same number of people.</a:t>
            </a:r>
            <a:endParaRPr lang="en-US" b="1" baseline="-30000" dirty="0">
              <a:latin typeface="Arial"/>
              <a:cs typeface="Arial"/>
            </a:endParaRPr>
          </a:p>
          <a:p>
            <a:endParaRPr lang="en-US" dirty="0"/>
          </a:p>
        </p:txBody>
      </p:sp>
      <p:sp>
        <p:nvSpPr>
          <p:cNvPr id="4" name="Title 1"/>
          <p:cNvSpPr txBox="1">
            <a:spLocks/>
          </p:cNvSpPr>
          <p:nvPr/>
        </p:nvSpPr>
        <p:spPr>
          <a:xfrm>
            <a:off x="838200" y="4674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Pigeonhole Principle</a:t>
            </a:r>
          </a:p>
        </p:txBody>
      </p:sp>
      <p:sp>
        <p:nvSpPr>
          <p:cNvPr id="6" name="Rectangle 5"/>
          <p:cNvSpPr/>
          <p:nvPr/>
        </p:nvSpPr>
        <p:spPr>
          <a:xfrm>
            <a:off x="4015809" y="0"/>
            <a:ext cx="4160382" cy="646331"/>
          </a:xfrm>
          <a:prstGeom prst="rect">
            <a:avLst/>
          </a:prstGeom>
        </p:spPr>
        <p:txBody>
          <a:bodyPr wrap="square">
            <a:spAutoFit/>
          </a:bodyPr>
          <a:lstStyle/>
          <a:p>
            <a:r>
              <a:rPr lang="en-US" sz="3600" b="1" i="1" u="sng" dirty="0">
                <a:solidFill>
                  <a:srgbClr val="002060"/>
                </a:solidFill>
                <a:latin typeface="Centaur" panose="02030504050205020304" pitchFamily="18" charset="0"/>
              </a:rPr>
              <a:t>Try it at your own: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7841" y="230188"/>
            <a:ext cx="2134309" cy="1197735"/>
          </a:xfrm>
          <a:prstGeom prst="rect">
            <a:avLst/>
          </a:prstGeom>
        </p:spPr>
      </p:pic>
    </p:spTree>
    <p:extLst>
      <p:ext uri="{BB962C8B-B14F-4D97-AF65-F5344CB8AC3E}">
        <p14:creationId xmlns:p14="http://schemas.microsoft.com/office/powerpoint/2010/main" val="1565349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1020" y="1375560"/>
            <a:ext cx="9144000" cy="2387600"/>
          </a:xfrm>
        </p:spPr>
        <p:txBody>
          <a:bodyPr/>
          <a:lstStyle/>
          <a:p>
            <a:r>
              <a:rPr lang="en-US" dirty="0">
                <a:solidFill>
                  <a:srgbClr val="C00000"/>
                </a:solidFill>
              </a:rPr>
              <a:t>Binomial Coefficient</a:t>
            </a:r>
            <a:endParaRPr lang="en-US" sz="3200" dirty="0">
              <a:solidFill>
                <a:srgbClr val="002060"/>
              </a:solidFill>
            </a:endParaRPr>
          </a:p>
        </p:txBody>
      </p:sp>
      <p:sp>
        <p:nvSpPr>
          <p:cNvPr id="3" name="Subtitle 2"/>
          <p:cNvSpPr>
            <a:spLocks noGrp="1"/>
          </p:cNvSpPr>
          <p:nvPr>
            <p:ph type="subTitle" idx="1"/>
          </p:nvPr>
        </p:nvSpPr>
        <p:spPr>
          <a:xfrm>
            <a:off x="1451020" y="3420998"/>
            <a:ext cx="9144000" cy="1655762"/>
          </a:xfrm>
        </p:spPr>
        <p:txBody>
          <a:bodyPr/>
          <a:lstStyle/>
          <a:p>
            <a:endParaRPr lang="en-US" dirty="0"/>
          </a:p>
          <a:p>
            <a:r>
              <a:rPr lang="en-US" dirty="0"/>
              <a:t>Maryiam Zahoor</a:t>
            </a:r>
          </a:p>
          <a:p>
            <a:r>
              <a:rPr lang="en-US" dirty="0"/>
              <a:t>Email: Maryiam.Zahoor@ucp.edu.pk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05" y="400922"/>
            <a:ext cx="1865957" cy="1791318"/>
          </a:xfrm>
          <a:prstGeom prst="rect">
            <a:avLst/>
          </a:prstGeom>
        </p:spPr>
      </p:pic>
      <p:sp>
        <p:nvSpPr>
          <p:cNvPr id="5" name="TextBox 4">
            <a:extLst>
              <a:ext uri="{FF2B5EF4-FFF2-40B4-BE49-F238E27FC236}">
                <a16:creationId xmlns:a16="http://schemas.microsoft.com/office/drawing/2014/main" id="{02233BD6-BA4B-4E9A-B96F-2422FA67C586}"/>
              </a:ext>
            </a:extLst>
          </p:cNvPr>
          <p:cNvSpPr txBox="1"/>
          <p:nvPr/>
        </p:nvSpPr>
        <p:spPr>
          <a:xfrm>
            <a:off x="543339" y="5076760"/>
            <a:ext cx="2425148" cy="923330"/>
          </a:xfrm>
          <a:prstGeom prst="rect">
            <a:avLst/>
          </a:prstGeom>
          <a:noFill/>
        </p:spPr>
        <p:txBody>
          <a:bodyPr wrap="square" rtlCol="0">
            <a:spAutoFit/>
          </a:bodyPr>
          <a:lstStyle/>
          <a:p>
            <a:r>
              <a:rPr lang="en-US" b="1" dirty="0"/>
              <a:t>Office </a:t>
            </a:r>
            <a:r>
              <a:rPr lang="en-US" dirty="0"/>
              <a:t>:</a:t>
            </a:r>
          </a:p>
          <a:p>
            <a:r>
              <a:rPr lang="en-US" dirty="0"/>
              <a:t>104, C block, behind gym </a:t>
            </a:r>
            <a:endParaRPr lang="en-PK" dirty="0"/>
          </a:p>
        </p:txBody>
      </p:sp>
      <p:sp>
        <p:nvSpPr>
          <p:cNvPr id="6" name="TextBox 5">
            <a:extLst>
              <a:ext uri="{FF2B5EF4-FFF2-40B4-BE49-F238E27FC236}">
                <a16:creationId xmlns:a16="http://schemas.microsoft.com/office/drawing/2014/main" id="{6569AB7A-2732-42E0-8C3C-B642A09002C9}"/>
              </a:ext>
            </a:extLst>
          </p:cNvPr>
          <p:cNvSpPr txBox="1"/>
          <p:nvPr/>
        </p:nvSpPr>
        <p:spPr>
          <a:xfrm>
            <a:off x="8772939" y="4991918"/>
            <a:ext cx="3034748" cy="1477328"/>
          </a:xfrm>
          <a:prstGeom prst="rect">
            <a:avLst/>
          </a:prstGeom>
          <a:noFill/>
        </p:spPr>
        <p:txBody>
          <a:bodyPr wrap="square" rtlCol="0">
            <a:spAutoFit/>
          </a:bodyPr>
          <a:lstStyle/>
          <a:p>
            <a:r>
              <a:rPr lang="en-US" b="1" dirty="0"/>
              <a:t>Office hours:</a:t>
            </a:r>
          </a:p>
          <a:p>
            <a:r>
              <a:rPr lang="en-US" dirty="0"/>
              <a:t>Monday  9:30- 11:00</a:t>
            </a:r>
          </a:p>
          <a:p>
            <a:r>
              <a:rPr lang="en-US" dirty="0"/>
              <a:t>Tuesday 11:00 - 12:30</a:t>
            </a:r>
          </a:p>
          <a:p>
            <a:r>
              <a:rPr lang="en-US" dirty="0"/>
              <a:t>Thursday 3:30 – 4:30</a:t>
            </a:r>
          </a:p>
          <a:p>
            <a:r>
              <a:rPr lang="en-US" dirty="0"/>
              <a:t>Friday  9:30 - 11:00</a:t>
            </a:r>
            <a:endParaRPr lang="en-PK" dirty="0"/>
          </a:p>
        </p:txBody>
      </p:sp>
    </p:spTree>
    <p:extLst>
      <p:ext uri="{BB962C8B-B14F-4D97-AF65-F5344CB8AC3E}">
        <p14:creationId xmlns:p14="http://schemas.microsoft.com/office/powerpoint/2010/main" val="147714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501" y="1325563"/>
                <a:ext cx="10515600" cy="4351338"/>
              </a:xfrm>
            </p:spPr>
            <p:txBody>
              <a:bodyPr>
                <a:noAutofit/>
              </a:bodyPr>
              <a:lstStyle/>
              <a:p>
                <a:pPr marL="0" indent="0">
                  <a:buNone/>
                </a:pPr>
                <a:r>
                  <a:rPr lang="en-US" dirty="0">
                    <a:solidFill>
                      <a:schemeClr val="accent6">
                        <a:lumMod val="50000"/>
                      </a:schemeClr>
                    </a:solidFill>
                    <a:latin typeface="Centaur" panose="02030504050205020304" pitchFamily="18" charset="0"/>
                  </a:rPr>
                  <a:t>If a task can be done in either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1</m:t>
                    </m:r>
                  </m:oMath>
                </a14:m>
                <a:r>
                  <a:rPr lang="en-US" dirty="0">
                    <a:solidFill>
                      <a:schemeClr val="accent6">
                        <a:lumMod val="50000"/>
                      </a:schemeClr>
                    </a:solidFill>
                    <a:latin typeface="Centaur" panose="02030504050205020304" pitchFamily="18" charset="0"/>
                  </a:rPr>
                  <a:t> ways or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2</m:t>
                    </m:r>
                  </m:oMath>
                </a14:m>
                <a:r>
                  <a:rPr lang="en-US" dirty="0">
                    <a:solidFill>
                      <a:schemeClr val="accent6">
                        <a:lumMod val="50000"/>
                      </a:schemeClr>
                    </a:solidFill>
                    <a:latin typeface="Centaur" panose="02030504050205020304" pitchFamily="18" charset="0"/>
                  </a:rPr>
                  <a:t> ways, then the number of ways to do the task is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smtClean="0">
                        <a:solidFill>
                          <a:schemeClr val="accent6">
                            <a:lumMod val="50000"/>
                          </a:schemeClr>
                        </a:solidFill>
                        <a:latin typeface="Cambria Math" panose="02040503050406030204" pitchFamily="18" charset="0"/>
                      </a:rPr>
                      <m:t>1</m:t>
                    </m:r>
                    <m:r>
                      <a:rPr lang="en-US" i="1" dirty="0" smtClean="0">
                        <a:solidFill>
                          <a:schemeClr val="accent6">
                            <a:lumMod val="50000"/>
                          </a:schemeClr>
                        </a:solidFill>
                        <a:latin typeface="Cambria Math" panose="02040503050406030204" pitchFamily="18" charset="0"/>
                      </a:rPr>
                      <m:t> </m:t>
                    </m:r>
                    <m:r>
                      <a:rPr lang="en-US" i="1" dirty="0">
                        <a:solidFill>
                          <a:schemeClr val="accent6">
                            <a:lumMod val="50000"/>
                          </a:schemeClr>
                        </a:solidFill>
                        <a:latin typeface="Cambria Math" panose="02040503050406030204" pitchFamily="18" charset="0"/>
                      </a:rPr>
                      <m:t>+ </m:t>
                    </m:r>
                    <m:r>
                      <a:rPr lang="en-US" i="1" dirty="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2</m:t>
                    </m:r>
                    <m:r>
                      <a:rPr lang="en-US" i="1" dirty="0">
                        <a:solidFill>
                          <a:schemeClr val="accent6">
                            <a:lumMod val="50000"/>
                          </a:schemeClr>
                        </a:solidFill>
                        <a:latin typeface="Cambria Math" panose="02040503050406030204" pitchFamily="18" charset="0"/>
                      </a:rPr>
                      <m:t> </m:t>
                    </m:r>
                  </m:oMath>
                </a14:m>
                <a:r>
                  <a:rPr lang="en-US" dirty="0">
                    <a:solidFill>
                      <a:schemeClr val="accent6">
                        <a:lumMod val="50000"/>
                      </a:schemeClr>
                    </a:solidFill>
                    <a:latin typeface="Centaur" panose="02030504050205020304" pitchFamily="18" charset="0"/>
                  </a:rPr>
                  <a:t>minus the number of ways to do the task that are common to the two different ways.</a:t>
                </a:r>
                <a:endParaRPr lang="en-US" u="sng" dirty="0">
                  <a:solidFill>
                    <a:schemeClr val="accent6">
                      <a:lumMod val="50000"/>
                    </a:schemeClr>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501" y="1325563"/>
                <a:ext cx="10515600" cy="4351338"/>
              </a:xfrm>
              <a:blipFill rotWithShape="0">
                <a:blip r:embed="rId2"/>
                <a:stretch>
                  <a:fillRect l="-1159" t="-2241" r="-406"/>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r="1811" b="11017"/>
          <a:stretch/>
        </p:blipFill>
        <p:spPr>
          <a:xfrm>
            <a:off x="2820724" y="3009473"/>
            <a:ext cx="6061153" cy="698599"/>
          </a:xfrm>
          <a:prstGeom prst="rect">
            <a:avLst/>
          </a:prstGeom>
        </p:spPr>
      </p:pic>
      <p:sp>
        <p:nvSpPr>
          <p:cNvPr id="5" name="Title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latin typeface="Papyrus" panose="03070502060502030205" pitchFamily="66" charset="0"/>
              </a:rPr>
              <a:t>Principle of Inclusion – Exclusion </a:t>
            </a:r>
            <a:r>
              <a:rPr lang="en-US" sz="2400" b="1" dirty="0">
                <a:solidFill>
                  <a:srgbClr val="002060"/>
                </a:solidFill>
                <a:latin typeface="Papyrus" panose="03070502060502030205" pitchFamily="66" charset="0"/>
              </a:rPr>
              <a:t>(Section 2.3 of book)</a:t>
            </a:r>
            <a:endParaRPr lang="en-US" dirty="0"/>
          </a:p>
        </p:txBody>
      </p:sp>
    </p:spTree>
    <p:extLst>
      <p:ext uri="{BB962C8B-B14F-4D97-AF65-F5344CB8AC3E}">
        <p14:creationId xmlns:p14="http://schemas.microsoft.com/office/powerpoint/2010/main" val="1362793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Segoe Script" panose="030B0504020000000003" pitchFamily="66" charset="0"/>
              </a:rPr>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457" y="1325563"/>
                <a:ext cx="10515600" cy="5410088"/>
              </a:xfrm>
            </p:spPr>
            <p:txBody>
              <a:bodyPr>
                <a:normAutofit/>
              </a:bodyPr>
              <a:lstStyle/>
              <a:p>
                <a:pPr marL="0" indent="0">
                  <a:buNone/>
                </a:pPr>
                <a:r>
                  <a:rPr lang="en-US" b="1" u="sng" dirty="0">
                    <a:solidFill>
                      <a:srgbClr val="FF0000"/>
                    </a:solidFill>
                    <a:latin typeface="Candara" panose="020E0502030303020204" pitchFamily="34" charset="0"/>
                    <a:ea typeface="SimSun" panose="02010600030101010101" pitchFamily="2" charset="-122"/>
                  </a:rPr>
                  <a:t>Recall Combinations</a:t>
                </a:r>
              </a:p>
              <a:p>
                <a:pPr marL="0" indent="0">
                  <a:buNone/>
                </a:pPr>
                <a:r>
                  <a:rPr lang="en-US" dirty="0">
                    <a:solidFill>
                      <a:srgbClr val="002060"/>
                    </a:solidFill>
                    <a:latin typeface="Buxton Sketch" panose="03080500000500000004" pitchFamily="66" charset="0"/>
                    <a:ea typeface="SimSun" panose="02010600030101010101" pitchFamily="2" charset="-122"/>
                  </a:rPr>
                  <a:t>When we choose k objects out of n, in how many ways we can choose?</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rPr>
                                <m:t>𝑘</m:t>
                              </m:r>
                            </m:e>
                          </m:eqArr>
                        </m:e>
                      </m:d>
                      <m:r>
                        <a:rPr lang="en-US" b="0" i="1" smtClean="0">
                          <a:solidFill>
                            <a:srgbClr val="002060"/>
                          </a:solidFill>
                          <a:latin typeface="Cambria Math" panose="02040503050406030204" pitchFamily="18" charset="0"/>
                          <a:ea typeface="SimSun" panose="02010600030101010101" pitchFamily="2" charset="-122"/>
                        </a:rPr>
                        <m:t>=</m:t>
                      </m:r>
                      <m:f>
                        <m:fPr>
                          <m:ctrlPr>
                            <a:rPr lang="en-US" b="0" i="1" smtClean="0">
                              <a:solidFill>
                                <a:srgbClr val="002060"/>
                              </a:solidFill>
                              <a:latin typeface="Cambria Math" panose="02040503050406030204" pitchFamily="18" charset="0"/>
                              <a:ea typeface="SimSun" panose="02010600030101010101" pitchFamily="2" charset="-122"/>
                            </a:rPr>
                          </m:ctrlPr>
                        </m:fPr>
                        <m:num>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num>
                        <m:den>
                          <m:r>
                            <a:rPr lang="en-US" b="0" i="1" smtClean="0">
                              <a:solidFill>
                                <a:srgbClr val="002060"/>
                              </a:solidFill>
                              <a:latin typeface="Cambria Math" panose="02040503050406030204" pitchFamily="18" charset="0"/>
                              <a:ea typeface="SimSun" panose="02010600030101010101" pitchFamily="2" charset="-122"/>
                            </a:rPr>
                            <m:t>𝑘</m:t>
                          </m:r>
                          <m:r>
                            <a:rPr lang="en-US" b="0" i="1" smtClean="0">
                              <a:solidFill>
                                <a:srgbClr val="002060"/>
                              </a:solidFill>
                              <a:latin typeface="Cambria Math" panose="02040503050406030204" pitchFamily="18" charset="0"/>
                              <a:ea typeface="SimSun" panose="02010600030101010101" pitchFamily="2" charset="-122"/>
                            </a:rPr>
                            <m:t>!</m:t>
                          </m:r>
                          <m:d>
                            <m:dPr>
                              <m:ctrlPr>
                                <a:rPr lang="en-US" b="0" i="1" smtClean="0">
                                  <a:solidFill>
                                    <a:srgbClr val="002060"/>
                                  </a:solidFill>
                                  <a:latin typeface="Cambria Math" panose="02040503050406030204" pitchFamily="18" charset="0"/>
                                  <a:ea typeface="SimSun" panose="02010600030101010101" pitchFamily="2" charset="-122"/>
                                </a:rPr>
                              </m:ctrlPr>
                            </m:dPr>
                            <m:e>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𝑘</m:t>
                              </m:r>
                            </m:e>
                          </m:d>
                          <m:r>
                            <a:rPr lang="en-US" b="0" i="1" smtClean="0">
                              <a:solidFill>
                                <a:srgbClr val="002060"/>
                              </a:solidFill>
                              <a:latin typeface="Cambria Math" panose="02040503050406030204" pitchFamily="18" charset="0"/>
                              <a:ea typeface="SimSun" panose="02010600030101010101" pitchFamily="2" charset="-122"/>
                            </a:rPr>
                            <m:t>!</m:t>
                          </m:r>
                        </m:den>
                      </m:f>
                    </m:oMath>
                  </m:oMathPara>
                </a14:m>
                <a:endParaRPr lang="en-US" dirty="0">
                  <a:solidFill>
                    <a:srgbClr val="002060"/>
                  </a:solidFill>
                  <a:latin typeface="Buxton Sketch" panose="03080500000500000004" pitchFamily="66"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457" y="1325563"/>
                <a:ext cx="10515600" cy="5410088"/>
              </a:xfrm>
              <a:blipFill rotWithShape="0">
                <a:blip r:embed="rId2"/>
                <a:stretch>
                  <a:fillRect l="-1159" t="-1802"/>
                </a:stretch>
              </a:blipFill>
            </p:spPr>
            <p:txBody>
              <a:bodyPr/>
              <a:lstStyle/>
              <a:p>
                <a:r>
                  <a:rPr lang="en-US">
                    <a:noFill/>
                  </a:rPr>
                  <a:t> </a:t>
                </a:r>
              </a:p>
            </p:txBody>
          </p:sp>
        </mc:Fallback>
      </mc:AlternateContent>
    </p:spTree>
    <p:extLst>
      <p:ext uri="{BB962C8B-B14F-4D97-AF65-F5344CB8AC3E}">
        <p14:creationId xmlns:p14="http://schemas.microsoft.com/office/powerpoint/2010/main" val="651713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Segoe Script" panose="030B0504020000000003" pitchFamily="66" charset="0"/>
              </a:rPr>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457" y="1325563"/>
                <a:ext cx="10515600" cy="5410088"/>
              </a:xfrm>
            </p:spPr>
            <p:txBody>
              <a:bodyPr>
                <a:normAutofit/>
              </a:bodyPr>
              <a:lstStyle/>
              <a:p>
                <a:pPr marL="0" indent="0">
                  <a:buNone/>
                </a:pPr>
                <a:r>
                  <a:rPr lang="en-US" b="1" u="sng" dirty="0">
                    <a:solidFill>
                      <a:srgbClr val="FF0000"/>
                    </a:solidFill>
                    <a:latin typeface="Candara" panose="020E0502030303020204" pitchFamily="34" charset="0"/>
                    <a:ea typeface="SimSun" panose="02010600030101010101" pitchFamily="2" charset="-122"/>
                  </a:rPr>
                  <a:t>Recall Combinations</a:t>
                </a:r>
              </a:p>
              <a:p>
                <a:pPr marL="0" indent="0">
                  <a:buNone/>
                </a:pPr>
                <a:r>
                  <a:rPr lang="en-US" dirty="0">
                    <a:solidFill>
                      <a:srgbClr val="002060"/>
                    </a:solidFill>
                    <a:latin typeface="Buxton Sketch" panose="03080500000500000004" pitchFamily="66" charset="0"/>
                    <a:ea typeface="SimSun" panose="02010600030101010101" pitchFamily="2" charset="-122"/>
                  </a:rPr>
                  <a:t>When we choose k objects out of n, in how many ways we can choose?</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rPr>
                                <m:t>𝑘</m:t>
                              </m:r>
                            </m:e>
                          </m:eqArr>
                        </m:e>
                      </m:d>
                      <m:r>
                        <a:rPr lang="en-US" b="0" i="1" smtClean="0">
                          <a:solidFill>
                            <a:srgbClr val="002060"/>
                          </a:solidFill>
                          <a:latin typeface="Cambria Math" panose="02040503050406030204" pitchFamily="18" charset="0"/>
                          <a:ea typeface="SimSun" panose="02010600030101010101" pitchFamily="2" charset="-122"/>
                        </a:rPr>
                        <m:t>=</m:t>
                      </m:r>
                      <m:f>
                        <m:fPr>
                          <m:ctrlPr>
                            <a:rPr lang="en-US" b="0" i="1" smtClean="0">
                              <a:solidFill>
                                <a:srgbClr val="002060"/>
                              </a:solidFill>
                              <a:latin typeface="Cambria Math" panose="02040503050406030204" pitchFamily="18" charset="0"/>
                              <a:ea typeface="SimSun" panose="02010600030101010101" pitchFamily="2" charset="-122"/>
                            </a:rPr>
                          </m:ctrlPr>
                        </m:fPr>
                        <m:num>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num>
                        <m:den>
                          <m:r>
                            <a:rPr lang="en-US" b="0" i="1" smtClean="0">
                              <a:solidFill>
                                <a:srgbClr val="002060"/>
                              </a:solidFill>
                              <a:latin typeface="Cambria Math" panose="02040503050406030204" pitchFamily="18" charset="0"/>
                              <a:ea typeface="SimSun" panose="02010600030101010101" pitchFamily="2" charset="-122"/>
                            </a:rPr>
                            <m:t>𝑘</m:t>
                          </m:r>
                          <m:r>
                            <a:rPr lang="en-US" b="0" i="1" smtClean="0">
                              <a:solidFill>
                                <a:srgbClr val="002060"/>
                              </a:solidFill>
                              <a:latin typeface="Cambria Math" panose="02040503050406030204" pitchFamily="18" charset="0"/>
                              <a:ea typeface="SimSun" panose="02010600030101010101" pitchFamily="2" charset="-122"/>
                            </a:rPr>
                            <m:t>!</m:t>
                          </m:r>
                          <m:d>
                            <m:dPr>
                              <m:ctrlPr>
                                <a:rPr lang="en-US" b="0" i="1" smtClean="0">
                                  <a:solidFill>
                                    <a:srgbClr val="002060"/>
                                  </a:solidFill>
                                  <a:latin typeface="Cambria Math" panose="02040503050406030204" pitchFamily="18" charset="0"/>
                                  <a:ea typeface="SimSun" panose="02010600030101010101" pitchFamily="2" charset="-122"/>
                                </a:rPr>
                              </m:ctrlPr>
                            </m:dPr>
                            <m:e>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𝑘</m:t>
                              </m:r>
                            </m:e>
                          </m:d>
                          <m:r>
                            <a:rPr lang="en-US" b="0" i="1" smtClean="0">
                              <a:solidFill>
                                <a:srgbClr val="002060"/>
                              </a:solidFill>
                              <a:latin typeface="Cambria Math" panose="02040503050406030204" pitchFamily="18" charset="0"/>
                              <a:ea typeface="SimSun" panose="02010600030101010101" pitchFamily="2" charset="-122"/>
                            </a:rPr>
                            <m:t>!</m:t>
                          </m:r>
                        </m:den>
                      </m:f>
                    </m:oMath>
                  </m:oMathPara>
                </a14:m>
                <a:endParaRPr lang="en-US" dirty="0">
                  <a:solidFill>
                    <a:srgbClr val="002060"/>
                  </a:solidFill>
                  <a:latin typeface="Buxton Sketch" panose="03080500000500000004" pitchFamily="66" charset="0"/>
                  <a:ea typeface="SimSun" panose="02010600030101010101" pitchFamily="2" charset="-122"/>
                </a:endParaRPr>
              </a:p>
              <a:p>
                <a:pPr marL="0" indent="0">
                  <a:buNone/>
                </a:pPr>
                <a:endParaRPr lang="en-US" dirty="0">
                  <a:solidFill>
                    <a:srgbClr val="002060"/>
                  </a:solidFill>
                  <a:latin typeface="Buxton Sketch" panose="03080500000500000004" pitchFamily="66" charset="0"/>
                  <a:ea typeface="SimSun" panose="02010600030101010101" pitchFamily="2" charset="-122"/>
                </a:endParaRPr>
              </a:p>
              <a:p>
                <a:pPr marL="0" indent="0">
                  <a:buNone/>
                </a:pPr>
                <a:r>
                  <a:rPr lang="en-US" dirty="0">
                    <a:solidFill>
                      <a:srgbClr val="002060"/>
                    </a:solidFill>
                    <a:latin typeface="Buxton Sketch" panose="03080500000500000004" pitchFamily="66" charset="0"/>
                    <a:ea typeface="SimSun" panose="02010600030101010101" pitchFamily="2" charset="-122"/>
                  </a:rPr>
                  <a:t>Also,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0</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𝑛</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1</m:t>
                            </m:r>
                          </m:e>
                        </m:eqArr>
                      </m:e>
                    </m:d>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𝑛</m:t>
                    </m:r>
                  </m:oMath>
                </a14:m>
                <a:r>
                  <a:rPr lang="en-US" dirty="0">
                    <a:solidFill>
                      <a:srgbClr val="002060"/>
                    </a:solidFill>
                    <a:latin typeface="Buxton Sketch" panose="03080500000500000004" pitchFamily="66" charset="0"/>
                    <a:ea typeface="SimSun" panose="02010600030101010101" pitchFamily="2" charset="-122"/>
                  </a:rPr>
                  <a:t> etc.</a:t>
                </a: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457" y="1325563"/>
                <a:ext cx="10515600" cy="5410088"/>
              </a:xfrm>
              <a:blipFill rotWithShape="0">
                <a:blip r:embed="rId2"/>
                <a:stretch>
                  <a:fillRect l="-1159" t="-1802"/>
                </a:stretch>
              </a:blipFill>
            </p:spPr>
            <p:txBody>
              <a:bodyPr/>
              <a:lstStyle/>
              <a:p>
                <a:r>
                  <a:rPr lang="en-US">
                    <a:noFill/>
                  </a:rPr>
                  <a:t> </a:t>
                </a:r>
              </a:p>
            </p:txBody>
          </p:sp>
        </mc:Fallback>
      </mc:AlternateContent>
    </p:spTree>
    <p:extLst>
      <p:ext uri="{BB962C8B-B14F-4D97-AF65-F5344CB8AC3E}">
        <p14:creationId xmlns:p14="http://schemas.microsoft.com/office/powerpoint/2010/main" val="2148891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Segoe Script" panose="030B0504020000000003" pitchFamily="66" charset="0"/>
              </a:rPr>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457" y="1325563"/>
                <a:ext cx="10515600" cy="5410088"/>
              </a:xfrm>
            </p:spPr>
            <p:txBody>
              <a:bodyPr>
                <a:normAutofit/>
              </a:bodyPr>
              <a:lstStyle/>
              <a:p>
                <a:pPr marL="0" indent="0">
                  <a:buNone/>
                </a:pPr>
                <a:r>
                  <a:rPr lang="en-US" b="1" u="sng" dirty="0">
                    <a:solidFill>
                      <a:srgbClr val="FF0000"/>
                    </a:solidFill>
                    <a:latin typeface="Candara" panose="020E0502030303020204" pitchFamily="34" charset="0"/>
                    <a:ea typeface="SimSun" panose="02010600030101010101" pitchFamily="2" charset="-122"/>
                  </a:rPr>
                  <a:t>Recall Combinations</a:t>
                </a:r>
              </a:p>
              <a:p>
                <a:pPr marL="0" indent="0">
                  <a:buNone/>
                </a:pPr>
                <a:r>
                  <a:rPr lang="en-US" dirty="0">
                    <a:solidFill>
                      <a:srgbClr val="002060"/>
                    </a:solidFill>
                    <a:latin typeface="Buxton Sketch" panose="03080500000500000004" pitchFamily="66" charset="0"/>
                    <a:ea typeface="SimSun" panose="02010600030101010101" pitchFamily="2" charset="-122"/>
                  </a:rPr>
                  <a:t>When we choose k objects out of n, in how many ways we can choose?</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rPr>
                                <m:t>𝑘</m:t>
                              </m:r>
                            </m:e>
                          </m:eqArr>
                        </m:e>
                      </m:d>
                      <m:r>
                        <a:rPr lang="en-US" b="0" i="1" smtClean="0">
                          <a:solidFill>
                            <a:srgbClr val="002060"/>
                          </a:solidFill>
                          <a:latin typeface="Cambria Math" panose="02040503050406030204" pitchFamily="18" charset="0"/>
                          <a:ea typeface="SimSun" panose="02010600030101010101" pitchFamily="2" charset="-122"/>
                        </a:rPr>
                        <m:t>=</m:t>
                      </m:r>
                      <m:f>
                        <m:fPr>
                          <m:ctrlPr>
                            <a:rPr lang="en-US" b="0" i="1" smtClean="0">
                              <a:solidFill>
                                <a:srgbClr val="002060"/>
                              </a:solidFill>
                              <a:latin typeface="Cambria Math" panose="02040503050406030204" pitchFamily="18" charset="0"/>
                              <a:ea typeface="SimSun" panose="02010600030101010101" pitchFamily="2" charset="-122"/>
                            </a:rPr>
                          </m:ctrlPr>
                        </m:fPr>
                        <m:num>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num>
                        <m:den>
                          <m:r>
                            <a:rPr lang="en-US" b="0" i="1" smtClean="0">
                              <a:solidFill>
                                <a:srgbClr val="002060"/>
                              </a:solidFill>
                              <a:latin typeface="Cambria Math" panose="02040503050406030204" pitchFamily="18" charset="0"/>
                              <a:ea typeface="SimSun" panose="02010600030101010101" pitchFamily="2" charset="-122"/>
                            </a:rPr>
                            <m:t>𝑘</m:t>
                          </m:r>
                          <m:r>
                            <a:rPr lang="en-US" b="0" i="1" smtClean="0">
                              <a:solidFill>
                                <a:srgbClr val="002060"/>
                              </a:solidFill>
                              <a:latin typeface="Cambria Math" panose="02040503050406030204" pitchFamily="18" charset="0"/>
                              <a:ea typeface="SimSun" panose="02010600030101010101" pitchFamily="2" charset="-122"/>
                            </a:rPr>
                            <m:t>!</m:t>
                          </m:r>
                          <m:d>
                            <m:dPr>
                              <m:ctrlPr>
                                <a:rPr lang="en-US" b="0" i="1" smtClean="0">
                                  <a:solidFill>
                                    <a:srgbClr val="002060"/>
                                  </a:solidFill>
                                  <a:latin typeface="Cambria Math" panose="02040503050406030204" pitchFamily="18" charset="0"/>
                                  <a:ea typeface="SimSun" panose="02010600030101010101" pitchFamily="2" charset="-122"/>
                                </a:rPr>
                              </m:ctrlPr>
                            </m:dPr>
                            <m:e>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𝑘</m:t>
                              </m:r>
                            </m:e>
                          </m:d>
                          <m:r>
                            <a:rPr lang="en-US" b="0" i="1" smtClean="0">
                              <a:solidFill>
                                <a:srgbClr val="002060"/>
                              </a:solidFill>
                              <a:latin typeface="Cambria Math" panose="02040503050406030204" pitchFamily="18" charset="0"/>
                              <a:ea typeface="SimSun" panose="02010600030101010101" pitchFamily="2" charset="-122"/>
                            </a:rPr>
                            <m:t>!</m:t>
                          </m:r>
                        </m:den>
                      </m:f>
                    </m:oMath>
                  </m:oMathPara>
                </a14:m>
                <a:endParaRPr lang="en-US" dirty="0">
                  <a:solidFill>
                    <a:srgbClr val="002060"/>
                  </a:solidFill>
                  <a:latin typeface="Buxton Sketch" panose="03080500000500000004" pitchFamily="66" charset="0"/>
                  <a:ea typeface="SimSun" panose="02010600030101010101" pitchFamily="2" charset="-122"/>
                </a:endParaRPr>
              </a:p>
              <a:p>
                <a:pPr marL="0" indent="0">
                  <a:buNone/>
                </a:pPr>
                <a:endParaRPr lang="en-US" dirty="0">
                  <a:solidFill>
                    <a:srgbClr val="002060"/>
                  </a:solidFill>
                  <a:latin typeface="Buxton Sketch" panose="03080500000500000004" pitchFamily="66" charset="0"/>
                  <a:ea typeface="SimSun" panose="02010600030101010101" pitchFamily="2" charset="-122"/>
                </a:endParaRPr>
              </a:p>
              <a:p>
                <a:pPr marL="0" indent="0">
                  <a:buNone/>
                </a:pPr>
                <a:r>
                  <a:rPr lang="en-US" dirty="0">
                    <a:solidFill>
                      <a:srgbClr val="002060"/>
                    </a:solidFill>
                    <a:latin typeface="Buxton Sketch" panose="03080500000500000004" pitchFamily="66" charset="0"/>
                    <a:ea typeface="SimSun" panose="02010600030101010101" pitchFamily="2" charset="-122"/>
                  </a:rPr>
                  <a:t>Also,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0</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𝑛</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1</m:t>
                            </m:r>
                          </m:e>
                        </m:eqArr>
                      </m:e>
                    </m:d>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𝑛</m:t>
                    </m:r>
                  </m:oMath>
                </a14:m>
                <a:r>
                  <a:rPr lang="en-US" dirty="0">
                    <a:solidFill>
                      <a:srgbClr val="002060"/>
                    </a:solidFill>
                    <a:latin typeface="Buxton Sketch" panose="03080500000500000004" pitchFamily="66" charset="0"/>
                    <a:ea typeface="SimSun" panose="02010600030101010101" pitchFamily="2" charset="-122"/>
                  </a:rPr>
                  <a:t> etc.</a:t>
                </a: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r>
                  <a:rPr lang="en-US" dirty="0">
                    <a:solidFill>
                      <a:srgbClr val="009664"/>
                    </a:solidFill>
                    <a:latin typeface="Buxton Sketch" panose="03080500000500000004" pitchFamily="66" charset="0"/>
                    <a:ea typeface="SimSun" panose="02010600030101010101" pitchFamily="2" charset="-122"/>
                  </a:rPr>
                  <a:t>Most importantly, these combinations are </a:t>
                </a:r>
                <a:r>
                  <a:rPr lang="en-US" b="1" dirty="0">
                    <a:solidFill>
                      <a:srgbClr val="FF0000"/>
                    </a:solidFill>
                    <a:latin typeface="Buxton Sketch" panose="03080500000500000004" pitchFamily="66" charset="0"/>
                    <a:ea typeface="SimSun" panose="02010600030101010101" pitchFamily="2" charset="-122"/>
                  </a:rPr>
                  <a:t>symmetric</a:t>
                </a:r>
                <a:r>
                  <a:rPr lang="en-US" dirty="0">
                    <a:solidFill>
                      <a:srgbClr val="009664"/>
                    </a:solidFill>
                    <a:latin typeface="Buxton Sketch" panose="03080500000500000004" pitchFamily="66" charset="0"/>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ea typeface="SimSun" panose="02010600030101010101" pitchFamily="2" charset="-122"/>
                            </a:rPr>
                          </m:ctrlPr>
                        </m:dPr>
                        <m:e>
                          <m:eqArr>
                            <m:eqArrPr>
                              <m:ctrlPr>
                                <a:rPr lang="en-US" b="0" i="1" smtClean="0">
                                  <a:solidFill>
                                    <a:srgbClr val="009664"/>
                                  </a:solidFill>
                                  <a:latin typeface="Cambria Math" panose="02040503050406030204" pitchFamily="18" charset="0"/>
                                  <a:ea typeface="SimSun" panose="02010600030101010101" pitchFamily="2" charset="-122"/>
                                </a:rPr>
                              </m:ctrlPr>
                            </m:eqArrPr>
                            <m:e>
                              <m:r>
                                <a:rPr lang="en-US" b="0" i="1" smtClean="0">
                                  <a:solidFill>
                                    <a:srgbClr val="009664"/>
                                  </a:solidFill>
                                  <a:latin typeface="Cambria Math" panose="02040503050406030204" pitchFamily="18" charset="0"/>
                                  <a:ea typeface="SimSun" panose="02010600030101010101" pitchFamily="2" charset="-122"/>
                                </a:rPr>
                                <m:t>𝑛</m:t>
                              </m:r>
                            </m:e>
                            <m:e>
                              <m:r>
                                <a:rPr lang="en-US" b="0" i="1" smtClean="0">
                                  <a:solidFill>
                                    <a:srgbClr val="009664"/>
                                  </a:solidFill>
                                  <a:latin typeface="Cambria Math" panose="02040503050406030204" pitchFamily="18" charset="0"/>
                                  <a:ea typeface="SimSun" panose="02010600030101010101" pitchFamily="2" charset="-122"/>
                                </a:rPr>
                                <m:t>𝑘</m:t>
                              </m:r>
                            </m:e>
                          </m:eqArr>
                        </m:e>
                      </m:d>
                      <m:r>
                        <a:rPr lang="en-US" b="0" i="1" smtClean="0">
                          <a:solidFill>
                            <a:srgbClr val="009664"/>
                          </a:solidFill>
                          <a:latin typeface="Cambria Math" panose="02040503050406030204" pitchFamily="18" charset="0"/>
                          <a:ea typeface="SimSun" panose="02010600030101010101" pitchFamily="2" charset="-122"/>
                        </a:rPr>
                        <m:t>=</m:t>
                      </m:r>
                      <m:d>
                        <m:dPr>
                          <m:ctrlPr>
                            <a:rPr lang="en-US" b="0" i="1" smtClean="0">
                              <a:solidFill>
                                <a:srgbClr val="009664"/>
                              </a:solidFill>
                              <a:latin typeface="Cambria Math" panose="02040503050406030204" pitchFamily="18" charset="0"/>
                              <a:ea typeface="SimSun" panose="02010600030101010101" pitchFamily="2" charset="-122"/>
                            </a:rPr>
                          </m:ctrlPr>
                        </m:dPr>
                        <m:e>
                          <m:eqArr>
                            <m:eqArrPr>
                              <m:ctrlPr>
                                <a:rPr lang="en-US" b="0" i="1" smtClean="0">
                                  <a:solidFill>
                                    <a:srgbClr val="009664"/>
                                  </a:solidFill>
                                  <a:latin typeface="Cambria Math" panose="02040503050406030204" pitchFamily="18" charset="0"/>
                                  <a:ea typeface="SimSun" panose="02010600030101010101" pitchFamily="2" charset="-122"/>
                                </a:rPr>
                              </m:ctrlPr>
                            </m:eqArrPr>
                            <m:e>
                              <m:r>
                                <a:rPr lang="en-US" b="0" i="1" smtClean="0">
                                  <a:solidFill>
                                    <a:srgbClr val="009664"/>
                                  </a:solidFill>
                                  <a:latin typeface="Cambria Math" panose="02040503050406030204" pitchFamily="18" charset="0"/>
                                  <a:ea typeface="SimSun" panose="02010600030101010101" pitchFamily="2" charset="-122"/>
                                </a:rPr>
                                <m:t>𝑛</m:t>
                              </m:r>
                            </m:e>
                            <m:e>
                              <m:r>
                                <a:rPr lang="en-US" b="0" i="1" smtClean="0">
                                  <a:solidFill>
                                    <a:srgbClr val="009664"/>
                                  </a:solidFill>
                                  <a:latin typeface="Cambria Math" panose="02040503050406030204" pitchFamily="18" charset="0"/>
                                  <a:ea typeface="SimSun" panose="02010600030101010101" pitchFamily="2" charset="-122"/>
                                </a:rPr>
                                <m:t>𝑛</m:t>
                              </m:r>
                              <m:r>
                                <a:rPr lang="en-US" b="0" i="1" smtClean="0">
                                  <a:solidFill>
                                    <a:srgbClr val="009664"/>
                                  </a:solidFill>
                                  <a:latin typeface="Cambria Math" panose="02040503050406030204" pitchFamily="18" charset="0"/>
                                  <a:ea typeface="SimSun" panose="02010600030101010101" pitchFamily="2" charset="-122"/>
                                </a:rPr>
                                <m:t>−</m:t>
                              </m:r>
                              <m:r>
                                <a:rPr lang="en-US" b="0" i="1" smtClean="0">
                                  <a:solidFill>
                                    <a:srgbClr val="009664"/>
                                  </a:solidFill>
                                  <a:latin typeface="Cambria Math" panose="02040503050406030204" pitchFamily="18" charset="0"/>
                                  <a:ea typeface="SimSun" panose="02010600030101010101" pitchFamily="2" charset="-122"/>
                                </a:rPr>
                                <m:t>𝑘</m:t>
                              </m:r>
                            </m:e>
                          </m:eqArr>
                        </m:e>
                      </m:d>
                    </m:oMath>
                  </m:oMathPara>
                </a14:m>
                <a:endParaRPr lang="en-US" b="0" dirty="0">
                  <a:solidFill>
                    <a:srgbClr val="009664"/>
                  </a:solidFill>
                  <a:latin typeface="Buxton Sketch" panose="03080500000500000004" pitchFamily="66" charset="0"/>
                  <a:ea typeface="SimSun" panose="02010600030101010101" pitchFamily="2" charset="-122"/>
                </a:endParaRPr>
              </a:p>
              <a:p>
                <a:pPr marL="0" indent="0">
                  <a:buNone/>
                </a:pPr>
                <a:endParaRPr lang="en-US" dirty="0">
                  <a:solidFill>
                    <a:srgbClr val="009664"/>
                  </a:solidFill>
                  <a:latin typeface="Buxton Sketch" panose="03080500000500000004" pitchFamily="66"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457" y="1325563"/>
                <a:ext cx="10515600" cy="5410088"/>
              </a:xfrm>
              <a:blipFill rotWithShape="0">
                <a:blip r:embed="rId2"/>
                <a:stretch>
                  <a:fillRect l="-1159" t="-1802"/>
                </a:stretch>
              </a:blipFill>
            </p:spPr>
            <p:txBody>
              <a:bodyPr/>
              <a:lstStyle/>
              <a:p>
                <a:r>
                  <a:rPr lang="en-US">
                    <a:noFill/>
                  </a:rPr>
                  <a:t> </a:t>
                </a:r>
              </a:p>
            </p:txBody>
          </p:sp>
        </mc:Fallback>
      </mc:AlternateContent>
    </p:spTree>
    <p:extLst>
      <p:ext uri="{BB962C8B-B14F-4D97-AF65-F5344CB8AC3E}">
        <p14:creationId xmlns:p14="http://schemas.microsoft.com/office/powerpoint/2010/main" val="5425300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Segoe Script" panose="030B0504020000000003" pitchFamily="66" charset="0"/>
              </a:rPr>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457" y="1325563"/>
                <a:ext cx="10515600" cy="5410088"/>
              </a:xfrm>
            </p:spPr>
            <p:txBody>
              <a:bodyPr>
                <a:normAutofit lnSpcReduction="10000"/>
              </a:bodyPr>
              <a:lstStyle/>
              <a:p>
                <a:pPr marL="0" indent="0">
                  <a:buNone/>
                </a:pPr>
                <a:r>
                  <a:rPr lang="en-US" b="1" u="sng" dirty="0">
                    <a:solidFill>
                      <a:srgbClr val="FF0000"/>
                    </a:solidFill>
                    <a:latin typeface="Candara" panose="020E0502030303020204" pitchFamily="34" charset="0"/>
                    <a:ea typeface="SimSun" panose="02010600030101010101" pitchFamily="2" charset="-122"/>
                  </a:rPr>
                  <a:t>Recall Combinations</a:t>
                </a:r>
              </a:p>
              <a:p>
                <a:pPr marL="0" indent="0">
                  <a:buNone/>
                </a:pPr>
                <a:r>
                  <a:rPr lang="en-US" dirty="0">
                    <a:solidFill>
                      <a:srgbClr val="002060"/>
                    </a:solidFill>
                    <a:latin typeface="Buxton Sketch" panose="03080500000500000004" pitchFamily="66" charset="0"/>
                    <a:ea typeface="SimSun" panose="02010600030101010101" pitchFamily="2" charset="-122"/>
                  </a:rPr>
                  <a:t>When we choose k objects out of n, in how many ways we can choose?</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rPr>
                                <m:t>𝑘</m:t>
                              </m:r>
                            </m:e>
                          </m:eqArr>
                        </m:e>
                      </m:d>
                      <m:r>
                        <a:rPr lang="en-US" b="0" i="1" smtClean="0">
                          <a:solidFill>
                            <a:srgbClr val="002060"/>
                          </a:solidFill>
                          <a:latin typeface="Cambria Math" panose="02040503050406030204" pitchFamily="18" charset="0"/>
                          <a:ea typeface="SimSun" panose="02010600030101010101" pitchFamily="2" charset="-122"/>
                        </a:rPr>
                        <m:t>=</m:t>
                      </m:r>
                      <m:f>
                        <m:fPr>
                          <m:ctrlPr>
                            <a:rPr lang="en-US" b="0" i="1" smtClean="0">
                              <a:solidFill>
                                <a:srgbClr val="002060"/>
                              </a:solidFill>
                              <a:latin typeface="Cambria Math" panose="02040503050406030204" pitchFamily="18" charset="0"/>
                              <a:ea typeface="SimSun" panose="02010600030101010101" pitchFamily="2" charset="-122"/>
                            </a:rPr>
                          </m:ctrlPr>
                        </m:fPr>
                        <m:num>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num>
                        <m:den>
                          <m:r>
                            <a:rPr lang="en-US" b="0" i="1" smtClean="0">
                              <a:solidFill>
                                <a:srgbClr val="002060"/>
                              </a:solidFill>
                              <a:latin typeface="Cambria Math" panose="02040503050406030204" pitchFamily="18" charset="0"/>
                              <a:ea typeface="SimSun" panose="02010600030101010101" pitchFamily="2" charset="-122"/>
                            </a:rPr>
                            <m:t>𝑘</m:t>
                          </m:r>
                          <m:r>
                            <a:rPr lang="en-US" b="0" i="1" smtClean="0">
                              <a:solidFill>
                                <a:srgbClr val="002060"/>
                              </a:solidFill>
                              <a:latin typeface="Cambria Math" panose="02040503050406030204" pitchFamily="18" charset="0"/>
                              <a:ea typeface="SimSun" panose="02010600030101010101" pitchFamily="2" charset="-122"/>
                            </a:rPr>
                            <m:t>!</m:t>
                          </m:r>
                          <m:d>
                            <m:dPr>
                              <m:ctrlPr>
                                <a:rPr lang="en-US" b="0" i="1" smtClean="0">
                                  <a:solidFill>
                                    <a:srgbClr val="002060"/>
                                  </a:solidFill>
                                  <a:latin typeface="Cambria Math" panose="02040503050406030204" pitchFamily="18" charset="0"/>
                                  <a:ea typeface="SimSun" panose="02010600030101010101" pitchFamily="2" charset="-122"/>
                                </a:rPr>
                              </m:ctrlPr>
                            </m:dPr>
                            <m:e>
                              <m:r>
                                <a:rPr lang="en-US" b="0" i="1" smtClean="0">
                                  <a:solidFill>
                                    <a:srgbClr val="002060"/>
                                  </a:solidFill>
                                  <a:latin typeface="Cambria Math" panose="02040503050406030204" pitchFamily="18" charset="0"/>
                                  <a:ea typeface="SimSun" panose="02010600030101010101" pitchFamily="2" charset="-122"/>
                                </a:rPr>
                                <m:t>𝑛</m:t>
                              </m:r>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𝑘</m:t>
                              </m:r>
                            </m:e>
                          </m:d>
                          <m:r>
                            <a:rPr lang="en-US" b="0" i="1" smtClean="0">
                              <a:solidFill>
                                <a:srgbClr val="002060"/>
                              </a:solidFill>
                              <a:latin typeface="Cambria Math" panose="02040503050406030204" pitchFamily="18" charset="0"/>
                              <a:ea typeface="SimSun" panose="02010600030101010101" pitchFamily="2" charset="-122"/>
                            </a:rPr>
                            <m:t>!</m:t>
                          </m:r>
                        </m:den>
                      </m:f>
                    </m:oMath>
                  </m:oMathPara>
                </a14:m>
                <a:endParaRPr lang="en-US" dirty="0">
                  <a:solidFill>
                    <a:srgbClr val="002060"/>
                  </a:solidFill>
                  <a:latin typeface="Buxton Sketch" panose="03080500000500000004" pitchFamily="66" charset="0"/>
                  <a:ea typeface="SimSun" panose="02010600030101010101" pitchFamily="2" charset="-122"/>
                </a:endParaRPr>
              </a:p>
              <a:p>
                <a:pPr marL="0" indent="0">
                  <a:buNone/>
                </a:pPr>
                <a:endParaRPr lang="en-US" dirty="0">
                  <a:solidFill>
                    <a:srgbClr val="002060"/>
                  </a:solidFill>
                  <a:latin typeface="Buxton Sketch" panose="03080500000500000004" pitchFamily="66" charset="0"/>
                  <a:ea typeface="SimSun" panose="02010600030101010101" pitchFamily="2" charset="-122"/>
                </a:endParaRPr>
              </a:p>
              <a:p>
                <a:pPr marL="0" indent="0">
                  <a:buNone/>
                </a:pPr>
                <a:r>
                  <a:rPr lang="en-US" dirty="0">
                    <a:solidFill>
                      <a:srgbClr val="002060"/>
                    </a:solidFill>
                    <a:latin typeface="Buxton Sketch" panose="03080500000500000004" pitchFamily="66" charset="0"/>
                    <a:ea typeface="SimSun" panose="02010600030101010101" pitchFamily="2" charset="-122"/>
                  </a:rPr>
                  <a:t>Also,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0</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𝑛</m:t>
                            </m:r>
                          </m:e>
                        </m:eqArr>
                      </m:e>
                    </m:d>
                    <m:r>
                      <a:rPr lang="en-US" b="0" i="1" smtClean="0">
                        <a:solidFill>
                          <a:srgbClr val="002060"/>
                        </a:solidFill>
                        <a:latin typeface="Cambria Math" panose="02040503050406030204" pitchFamily="18" charset="0"/>
                        <a:ea typeface="SimSun" panose="02010600030101010101" pitchFamily="2" charset="-122"/>
                      </a:rPr>
                      <m:t>=1</m:t>
                    </m:r>
                  </m:oMath>
                </a14:m>
                <a:r>
                  <a:rPr lang="en-US" dirty="0">
                    <a:solidFill>
                      <a:srgbClr val="002060"/>
                    </a:solidFill>
                    <a:latin typeface="Buxton Sketch" panose="03080500000500000004" pitchFamily="66" charset="0"/>
                    <a:ea typeface="SimSun" panose="02010600030101010101" pitchFamily="2" charset="-122"/>
                  </a:rPr>
                  <a:t>, </a:t>
                </a:r>
                <a14:m>
                  <m:oMath xmlns:m="http://schemas.openxmlformats.org/officeDocument/2006/math">
                    <m:d>
                      <m:dPr>
                        <m:ctrlPr>
                          <a:rPr lang="en-US" b="0" i="1" smtClean="0">
                            <a:solidFill>
                              <a:srgbClr val="002060"/>
                            </a:solidFill>
                            <a:latin typeface="Cambria Math" panose="02040503050406030204" pitchFamily="18" charset="0"/>
                            <a:ea typeface="SimSun" panose="02010600030101010101" pitchFamily="2" charset="-122"/>
                          </a:rPr>
                        </m:ctrlPr>
                      </m:dPr>
                      <m:e>
                        <m:eqArr>
                          <m:eqArrPr>
                            <m:ctrlPr>
                              <a:rPr lang="en-US" b="0" i="1" smtClean="0">
                                <a:solidFill>
                                  <a:srgbClr val="002060"/>
                                </a:solidFill>
                                <a:latin typeface="Cambria Math" panose="02040503050406030204" pitchFamily="18" charset="0"/>
                                <a:ea typeface="SimSun" panose="02010600030101010101" pitchFamily="2" charset="-122"/>
                              </a:rPr>
                            </m:ctrlPr>
                          </m:eqArrPr>
                          <m:e>
                            <m:r>
                              <a:rPr lang="en-US" b="0" i="1" smtClean="0">
                                <a:solidFill>
                                  <a:srgbClr val="002060"/>
                                </a:solidFill>
                                <a:latin typeface="Cambria Math" panose="02040503050406030204" pitchFamily="18" charset="0"/>
                                <a:ea typeface="SimSun" panose="02010600030101010101" pitchFamily="2" charset="-122"/>
                              </a:rPr>
                              <m:t>𝑛</m:t>
                            </m:r>
                          </m:e>
                          <m:e>
                            <m:r>
                              <a:rPr lang="en-US" b="0" i="1" smtClean="0">
                                <a:solidFill>
                                  <a:srgbClr val="002060"/>
                                </a:solidFill>
                                <a:latin typeface="Cambria Math" panose="02040503050406030204" pitchFamily="18" charset="0"/>
                                <a:ea typeface="SimSun" panose="02010600030101010101" pitchFamily="2" charset="-122"/>
                              </a:rPr>
                              <m:t>1</m:t>
                            </m:r>
                          </m:e>
                        </m:eqArr>
                      </m:e>
                    </m:d>
                    <m:r>
                      <a:rPr lang="en-US" b="0" i="1" smtClean="0">
                        <a:solidFill>
                          <a:srgbClr val="002060"/>
                        </a:solidFill>
                        <a:latin typeface="Cambria Math" panose="02040503050406030204" pitchFamily="18" charset="0"/>
                        <a:ea typeface="SimSun" panose="02010600030101010101" pitchFamily="2" charset="-122"/>
                      </a:rPr>
                      <m:t>=</m:t>
                    </m:r>
                    <m:r>
                      <a:rPr lang="en-US" b="0" i="1" smtClean="0">
                        <a:solidFill>
                          <a:srgbClr val="002060"/>
                        </a:solidFill>
                        <a:latin typeface="Cambria Math" panose="02040503050406030204" pitchFamily="18" charset="0"/>
                        <a:ea typeface="SimSun" panose="02010600030101010101" pitchFamily="2" charset="-122"/>
                      </a:rPr>
                      <m:t>𝑛</m:t>
                    </m:r>
                  </m:oMath>
                </a14:m>
                <a:r>
                  <a:rPr lang="en-US" dirty="0">
                    <a:solidFill>
                      <a:srgbClr val="002060"/>
                    </a:solidFill>
                    <a:latin typeface="Buxton Sketch" panose="03080500000500000004" pitchFamily="66" charset="0"/>
                    <a:ea typeface="SimSun" panose="02010600030101010101" pitchFamily="2" charset="-122"/>
                  </a:rPr>
                  <a:t> etc.</a:t>
                </a: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r>
                  <a:rPr lang="en-US" dirty="0">
                    <a:solidFill>
                      <a:srgbClr val="009664"/>
                    </a:solidFill>
                    <a:latin typeface="Buxton Sketch" panose="03080500000500000004" pitchFamily="66" charset="0"/>
                    <a:ea typeface="SimSun" panose="02010600030101010101" pitchFamily="2" charset="-122"/>
                  </a:rPr>
                  <a:t>Most importantly, these combinations are </a:t>
                </a:r>
                <a:r>
                  <a:rPr lang="en-US" b="1" dirty="0">
                    <a:solidFill>
                      <a:srgbClr val="FF0000"/>
                    </a:solidFill>
                    <a:latin typeface="Buxton Sketch" panose="03080500000500000004" pitchFamily="66" charset="0"/>
                    <a:ea typeface="SimSun" panose="02010600030101010101" pitchFamily="2" charset="-122"/>
                  </a:rPr>
                  <a:t>symmetric</a:t>
                </a:r>
                <a:r>
                  <a:rPr lang="en-US" dirty="0">
                    <a:solidFill>
                      <a:srgbClr val="009664"/>
                    </a:solidFill>
                    <a:latin typeface="Buxton Sketch" panose="03080500000500000004" pitchFamily="66" charset="0"/>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d>
                        <m:dPr>
                          <m:ctrlPr>
                            <a:rPr lang="en-US" b="0" i="1" smtClean="0">
                              <a:solidFill>
                                <a:srgbClr val="009664"/>
                              </a:solidFill>
                              <a:latin typeface="Cambria Math" panose="02040503050406030204" pitchFamily="18" charset="0"/>
                              <a:ea typeface="SimSun" panose="02010600030101010101" pitchFamily="2" charset="-122"/>
                            </a:rPr>
                          </m:ctrlPr>
                        </m:dPr>
                        <m:e>
                          <m:eqArr>
                            <m:eqArrPr>
                              <m:ctrlPr>
                                <a:rPr lang="en-US" b="0" i="1" smtClean="0">
                                  <a:solidFill>
                                    <a:srgbClr val="009664"/>
                                  </a:solidFill>
                                  <a:latin typeface="Cambria Math" panose="02040503050406030204" pitchFamily="18" charset="0"/>
                                  <a:ea typeface="SimSun" panose="02010600030101010101" pitchFamily="2" charset="-122"/>
                                </a:rPr>
                              </m:ctrlPr>
                            </m:eqArrPr>
                            <m:e>
                              <m:r>
                                <a:rPr lang="en-US" b="0" i="1" smtClean="0">
                                  <a:solidFill>
                                    <a:srgbClr val="009664"/>
                                  </a:solidFill>
                                  <a:latin typeface="Cambria Math" panose="02040503050406030204" pitchFamily="18" charset="0"/>
                                  <a:ea typeface="SimSun" panose="02010600030101010101" pitchFamily="2" charset="-122"/>
                                </a:rPr>
                                <m:t>𝑛</m:t>
                              </m:r>
                            </m:e>
                            <m:e>
                              <m:r>
                                <a:rPr lang="en-US" b="0" i="1" smtClean="0">
                                  <a:solidFill>
                                    <a:srgbClr val="009664"/>
                                  </a:solidFill>
                                  <a:latin typeface="Cambria Math" panose="02040503050406030204" pitchFamily="18" charset="0"/>
                                  <a:ea typeface="SimSun" panose="02010600030101010101" pitchFamily="2" charset="-122"/>
                                </a:rPr>
                                <m:t>𝑘</m:t>
                              </m:r>
                            </m:e>
                          </m:eqArr>
                        </m:e>
                      </m:d>
                      <m:r>
                        <a:rPr lang="en-US" b="0" i="1" smtClean="0">
                          <a:solidFill>
                            <a:srgbClr val="009664"/>
                          </a:solidFill>
                          <a:latin typeface="Cambria Math" panose="02040503050406030204" pitchFamily="18" charset="0"/>
                          <a:ea typeface="SimSun" panose="02010600030101010101" pitchFamily="2" charset="-122"/>
                        </a:rPr>
                        <m:t>=</m:t>
                      </m:r>
                      <m:d>
                        <m:dPr>
                          <m:ctrlPr>
                            <a:rPr lang="en-US" b="0" i="1" smtClean="0">
                              <a:solidFill>
                                <a:srgbClr val="009664"/>
                              </a:solidFill>
                              <a:latin typeface="Cambria Math" panose="02040503050406030204" pitchFamily="18" charset="0"/>
                              <a:ea typeface="SimSun" panose="02010600030101010101" pitchFamily="2" charset="-122"/>
                            </a:rPr>
                          </m:ctrlPr>
                        </m:dPr>
                        <m:e>
                          <m:eqArr>
                            <m:eqArrPr>
                              <m:ctrlPr>
                                <a:rPr lang="en-US" b="0" i="1" smtClean="0">
                                  <a:solidFill>
                                    <a:srgbClr val="009664"/>
                                  </a:solidFill>
                                  <a:latin typeface="Cambria Math" panose="02040503050406030204" pitchFamily="18" charset="0"/>
                                  <a:ea typeface="SimSun" panose="02010600030101010101" pitchFamily="2" charset="-122"/>
                                </a:rPr>
                              </m:ctrlPr>
                            </m:eqArrPr>
                            <m:e>
                              <m:r>
                                <a:rPr lang="en-US" b="0" i="1" smtClean="0">
                                  <a:solidFill>
                                    <a:srgbClr val="009664"/>
                                  </a:solidFill>
                                  <a:latin typeface="Cambria Math" panose="02040503050406030204" pitchFamily="18" charset="0"/>
                                  <a:ea typeface="SimSun" panose="02010600030101010101" pitchFamily="2" charset="-122"/>
                                </a:rPr>
                                <m:t>𝑛</m:t>
                              </m:r>
                            </m:e>
                            <m:e>
                              <m:r>
                                <a:rPr lang="en-US" b="0" i="1" smtClean="0">
                                  <a:solidFill>
                                    <a:srgbClr val="009664"/>
                                  </a:solidFill>
                                  <a:latin typeface="Cambria Math" panose="02040503050406030204" pitchFamily="18" charset="0"/>
                                  <a:ea typeface="SimSun" panose="02010600030101010101" pitchFamily="2" charset="-122"/>
                                </a:rPr>
                                <m:t>𝑛</m:t>
                              </m:r>
                              <m:r>
                                <a:rPr lang="en-US" b="0" i="1" smtClean="0">
                                  <a:solidFill>
                                    <a:srgbClr val="009664"/>
                                  </a:solidFill>
                                  <a:latin typeface="Cambria Math" panose="02040503050406030204" pitchFamily="18" charset="0"/>
                                  <a:ea typeface="SimSun" panose="02010600030101010101" pitchFamily="2" charset="-122"/>
                                </a:rPr>
                                <m:t>−</m:t>
                              </m:r>
                              <m:r>
                                <a:rPr lang="en-US" b="0" i="1" smtClean="0">
                                  <a:solidFill>
                                    <a:srgbClr val="009664"/>
                                  </a:solidFill>
                                  <a:latin typeface="Cambria Math" panose="02040503050406030204" pitchFamily="18" charset="0"/>
                                  <a:ea typeface="SimSun" panose="02010600030101010101" pitchFamily="2" charset="-122"/>
                                </a:rPr>
                                <m:t>𝑘</m:t>
                              </m:r>
                            </m:e>
                          </m:eqArr>
                        </m:e>
                      </m:d>
                    </m:oMath>
                  </m:oMathPara>
                </a14:m>
                <a:endParaRPr lang="en-US" b="0" dirty="0">
                  <a:solidFill>
                    <a:srgbClr val="009664"/>
                  </a:solidFill>
                  <a:latin typeface="Buxton Sketch" panose="03080500000500000004" pitchFamily="66" charset="0"/>
                  <a:ea typeface="SimSun" panose="02010600030101010101" pitchFamily="2" charset="-122"/>
                </a:endParaRPr>
              </a:p>
              <a:p>
                <a:pPr marL="0" indent="0">
                  <a:buNone/>
                </a:pPr>
                <a:endParaRPr lang="en-US" dirty="0">
                  <a:solidFill>
                    <a:srgbClr val="009664"/>
                  </a:solidFill>
                  <a:latin typeface="Buxton Sketch" panose="03080500000500000004" pitchFamily="66" charset="0"/>
                  <a:ea typeface="SimSun" panose="02010600030101010101" pitchFamily="2" charset="-122"/>
                </a:endParaRPr>
              </a:p>
              <a:p>
                <a:pPr marL="0" indent="0">
                  <a:buNone/>
                </a:pPr>
                <a14:m>
                  <m:oMath xmlns:m="http://schemas.openxmlformats.org/officeDocument/2006/math">
                    <m:d>
                      <m:dPr>
                        <m:ctrlPr>
                          <a:rPr lang="en-US" sz="2000" i="1">
                            <a:solidFill>
                              <a:srgbClr val="002060"/>
                            </a:solidFill>
                            <a:latin typeface="Cambria Math" panose="02040503050406030204" pitchFamily="18" charset="0"/>
                            <a:ea typeface="SimSun" panose="02010600030101010101" pitchFamily="2" charset="-122"/>
                          </a:rPr>
                        </m:ctrlPr>
                      </m:dPr>
                      <m:e>
                        <m:eqArr>
                          <m:eqArrPr>
                            <m:ctrlPr>
                              <a:rPr lang="en-US" sz="2000" i="1">
                                <a:solidFill>
                                  <a:srgbClr val="002060"/>
                                </a:solidFill>
                                <a:latin typeface="Cambria Math" panose="02040503050406030204" pitchFamily="18" charset="0"/>
                                <a:ea typeface="SimSun" panose="02010600030101010101" pitchFamily="2" charset="-122"/>
                              </a:rPr>
                            </m:ctrlPr>
                          </m:eqArrPr>
                          <m:e>
                            <m:r>
                              <a:rPr lang="en-US" sz="2000" i="1">
                                <a:solidFill>
                                  <a:srgbClr val="002060"/>
                                </a:solidFill>
                                <a:latin typeface="Cambria Math" panose="02040503050406030204" pitchFamily="18" charset="0"/>
                                <a:ea typeface="SimSun" panose="02010600030101010101" pitchFamily="2" charset="-122"/>
                              </a:rPr>
                              <m:t>𝑛</m:t>
                            </m:r>
                          </m:e>
                          <m:e>
                            <m:r>
                              <a:rPr lang="en-US" sz="2000" i="1">
                                <a:solidFill>
                                  <a:srgbClr val="002060"/>
                                </a:solidFill>
                                <a:latin typeface="Cambria Math" panose="02040503050406030204" pitchFamily="18" charset="0"/>
                              </a:rPr>
                              <m:t>𝑘</m:t>
                            </m:r>
                          </m:e>
                        </m:eqArr>
                      </m:e>
                    </m:d>
                    <m:r>
                      <a:rPr lang="en-US" sz="2000" i="1">
                        <a:solidFill>
                          <a:srgbClr val="002060"/>
                        </a:solidFill>
                        <a:latin typeface="Cambria Math" panose="02040503050406030204" pitchFamily="18" charset="0"/>
                        <a:ea typeface="SimSun" panose="02010600030101010101" pitchFamily="2" charset="-122"/>
                      </a:rPr>
                      <m:t>=</m:t>
                    </m:r>
                    <m:f>
                      <m:fPr>
                        <m:ctrlPr>
                          <a:rPr lang="en-US" sz="2000" i="1">
                            <a:solidFill>
                              <a:srgbClr val="002060"/>
                            </a:solidFill>
                            <a:latin typeface="Cambria Math" panose="02040503050406030204" pitchFamily="18" charset="0"/>
                            <a:ea typeface="SimSun" panose="02010600030101010101" pitchFamily="2" charset="-122"/>
                          </a:rPr>
                        </m:ctrlPr>
                      </m:fPr>
                      <m:num>
                        <m:r>
                          <a:rPr lang="en-US" sz="2000" i="1">
                            <a:solidFill>
                              <a:srgbClr val="002060"/>
                            </a:solidFill>
                            <a:latin typeface="Cambria Math" panose="02040503050406030204" pitchFamily="18" charset="0"/>
                            <a:ea typeface="SimSun" panose="02010600030101010101" pitchFamily="2" charset="-122"/>
                          </a:rPr>
                          <m:t>𝑛</m:t>
                        </m:r>
                        <m:r>
                          <a:rPr lang="en-US" sz="2000" i="1">
                            <a:solidFill>
                              <a:srgbClr val="002060"/>
                            </a:solidFill>
                            <a:latin typeface="Cambria Math" panose="02040503050406030204" pitchFamily="18" charset="0"/>
                            <a:ea typeface="SimSun" panose="02010600030101010101" pitchFamily="2" charset="-122"/>
                          </a:rPr>
                          <m:t>!</m:t>
                        </m:r>
                      </m:num>
                      <m:den>
                        <m:r>
                          <a:rPr lang="en-US" sz="2000" i="1">
                            <a:solidFill>
                              <a:srgbClr val="002060"/>
                            </a:solidFill>
                            <a:latin typeface="Cambria Math" panose="02040503050406030204" pitchFamily="18" charset="0"/>
                            <a:ea typeface="SimSun" panose="02010600030101010101" pitchFamily="2" charset="-122"/>
                          </a:rPr>
                          <m:t>𝑘</m:t>
                        </m:r>
                        <m:r>
                          <a:rPr lang="en-US" sz="2000" i="1">
                            <a:solidFill>
                              <a:srgbClr val="002060"/>
                            </a:solidFill>
                            <a:latin typeface="Cambria Math" panose="02040503050406030204" pitchFamily="18" charset="0"/>
                            <a:ea typeface="SimSun" panose="02010600030101010101" pitchFamily="2" charset="-122"/>
                          </a:rPr>
                          <m:t>! </m:t>
                        </m:r>
                        <m:d>
                          <m:dPr>
                            <m:ctrlPr>
                              <a:rPr lang="en-US" sz="2000" i="1">
                                <a:solidFill>
                                  <a:srgbClr val="002060"/>
                                </a:solidFill>
                                <a:latin typeface="Cambria Math" panose="02040503050406030204" pitchFamily="18" charset="0"/>
                                <a:ea typeface="SimSun" panose="02010600030101010101" pitchFamily="2" charset="-122"/>
                              </a:rPr>
                            </m:ctrlPr>
                          </m:dPr>
                          <m:e>
                            <m:r>
                              <a:rPr lang="en-US" sz="2000" i="1">
                                <a:solidFill>
                                  <a:srgbClr val="002060"/>
                                </a:solidFill>
                                <a:latin typeface="Cambria Math" panose="02040503050406030204" pitchFamily="18" charset="0"/>
                                <a:ea typeface="SimSun" panose="02010600030101010101" pitchFamily="2" charset="-122"/>
                              </a:rPr>
                              <m:t>𝑛</m:t>
                            </m:r>
                            <m:r>
                              <a:rPr lang="en-US" sz="2000" i="1">
                                <a:solidFill>
                                  <a:srgbClr val="002060"/>
                                </a:solidFill>
                                <a:latin typeface="Cambria Math" panose="02040503050406030204" pitchFamily="18" charset="0"/>
                                <a:ea typeface="SimSun" panose="02010600030101010101" pitchFamily="2" charset="-122"/>
                              </a:rPr>
                              <m:t>−</m:t>
                            </m:r>
                            <m:r>
                              <a:rPr lang="en-US" sz="2000" i="1">
                                <a:solidFill>
                                  <a:srgbClr val="002060"/>
                                </a:solidFill>
                                <a:latin typeface="Cambria Math" panose="02040503050406030204" pitchFamily="18" charset="0"/>
                                <a:ea typeface="SimSun" panose="02010600030101010101" pitchFamily="2" charset="-122"/>
                              </a:rPr>
                              <m:t>𝑘</m:t>
                            </m:r>
                          </m:e>
                        </m:d>
                        <m:r>
                          <a:rPr lang="en-US" sz="2000" i="1">
                            <a:solidFill>
                              <a:srgbClr val="002060"/>
                            </a:solidFill>
                            <a:latin typeface="Cambria Math" panose="02040503050406030204" pitchFamily="18" charset="0"/>
                            <a:ea typeface="SimSun" panose="02010600030101010101" pitchFamily="2" charset="-122"/>
                          </a:rPr>
                          <m:t>!</m:t>
                        </m:r>
                      </m:den>
                    </m:f>
                    <m:r>
                      <a:rPr lang="en-US" sz="2000" b="0" i="1" smtClean="0">
                        <a:solidFill>
                          <a:srgbClr val="002060"/>
                        </a:solidFill>
                        <a:latin typeface="Cambria Math" panose="02040503050406030204" pitchFamily="18" charset="0"/>
                        <a:ea typeface="SimSun" panose="02010600030101010101" pitchFamily="2" charset="-122"/>
                      </a:rPr>
                      <m:t> </m:t>
                    </m:r>
                  </m:oMath>
                </a14:m>
                <a:r>
                  <a:rPr lang="en-US" dirty="0">
                    <a:solidFill>
                      <a:srgbClr val="002060"/>
                    </a:solidFill>
                    <a:latin typeface="Buxton Sketch" panose="03080500000500000004" pitchFamily="66" charset="0"/>
                    <a:ea typeface="SimSun" panose="02010600030101010101" pitchFamily="2" charset="-122"/>
                  </a:rPr>
                  <a:t> and </a:t>
                </a:r>
                <a14:m>
                  <m:oMath xmlns:m="http://schemas.openxmlformats.org/officeDocument/2006/math">
                    <m:d>
                      <m:dPr>
                        <m:ctrlPr>
                          <a:rPr lang="en-US" sz="2000" i="1">
                            <a:solidFill>
                              <a:srgbClr val="002060"/>
                            </a:solidFill>
                            <a:latin typeface="Cambria Math" panose="02040503050406030204" pitchFamily="18" charset="0"/>
                            <a:ea typeface="SimSun" panose="02010600030101010101" pitchFamily="2" charset="-122"/>
                          </a:rPr>
                        </m:ctrlPr>
                      </m:dPr>
                      <m:e>
                        <m:eqArr>
                          <m:eqArrPr>
                            <m:ctrlPr>
                              <a:rPr lang="en-US" sz="2000" i="1">
                                <a:solidFill>
                                  <a:srgbClr val="002060"/>
                                </a:solidFill>
                                <a:latin typeface="Cambria Math" panose="02040503050406030204" pitchFamily="18" charset="0"/>
                                <a:ea typeface="SimSun" panose="02010600030101010101" pitchFamily="2" charset="-122"/>
                              </a:rPr>
                            </m:ctrlPr>
                          </m:eqArrPr>
                          <m:e>
                            <m:r>
                              <a:rPr lang="en-US" sz="2000" i="1">
                                <a:solidFill>
                                  <a:srgbClr val="002060"/>
                                </a:solidFill>
                                <a:latin typeface="Cambria Math" panose="02040503050406030204" pitchFamily="18" charset="0"/>
                                <a:ea typeface="SimSun" panose="02010600030101010101" pitchFamily="2" charset="-122"/>
                              </a:rPr>
                              <m:t>𝑛</m:t>
                            </m:r>
                          </m:e>
                          <m:e>
                            <m:r>
                              <a:rPr lang="en-US" sz="2000" b="0" i="1" smtClean="0">
                                <a:solidFill>
                                  <a:srgbClr val="002060"/>
                                </a:solidFill>
                                <a:latin typeface="Cambria Math" panose="02040503050406030204" pitchFamily="18" charset="0"/>
                                <a:ea typeface="SimSun" panose="02010600030101010101" pitchFamily="2" charset="-122"/>
                              </a:rPr>
                              <m:t>𝑛</m:t>
                            </m:r>
                            <m:r>
                              <a:rPr lang="en-US" sz="2000" b="0" i="1" smtClean="0">
                                <a:solidFill>
                                  <a:srgbClr val="002060"/>
                                </a:solidFill>
                                <a:latin typeface="Cambria Math" panose="02040503050406030204" pitchFamily="18" charset="0"/>
                                <a:ea typeface="SimSun" panose="02010600030101010101" pitchFamily="2" charset="-122"/>
                              </a:rPr>
                              <m:t>−</m:t>
                            </m:r>
                            <m:r>
                              <a:rPr lang="en-US" sz="2000" i="1">
                                <a:solidFill>
                                  <a:srgbClr val="002060"/>
                                </a:solidFill>
                                <a:latin typeface="Cambria Math" panose="02040503050406030204" pitchFamily="18" charset="0"/>
                              </a:rPr>
                              <m:t>𝑘</m:t>
                            </m:r>
                          </m:e>
                        </m:eqArr>
                      </m:e>
                    </m:d>
                    <m:r>
                      <a:rPr lang="en-US" sz="2000" i="1">
                        <a:solidFill>
                          <a:srgbClr val="002060"/>
                        </a:solidFill>
                        <a:latin typeface="Cambria Math" panose="02040503050406030204" pitchFamily="18" charset="0"/>
                        <a:ea typeface="SimSun" panose="02010600030101010101" pitchFamily="2" charset="-122"/>
                      </a:rPr>
                      <m:t>=</m:t>
                    </m:r>
                    <m:f>
                      <m:fPr>
                        <m:ctrlPr>
                          <a:rPr lang="en-US" sz="2000" i="1">
                            <a:solidFill>
                              <a:srgbClr val="002060"/>
                            </a:solidFill>
                            <a:latin typeface="Cambria Math" panose="02040503050406030204" pitchFamily="18" charset="0"/>
                            <a:ea typeface="SimSun" panose="02010600030101010101" pitchFamily="2" charset="-122"/>
                          </a:rPr>
                        </m:ctrlPr>
                      </m:fPr>
                      <m:num>
                        <m:r>
                          <a:rPr lang="en-US" sz="2000" i="1">
                            <a:solidFill>
                              <a:srgbClr val="002060"/>
                            </a:solidFill>
                            <a:latin typeface="Cambria Math" panose="02040503050406030204" pitchFamily="18" charset="0"/>
                            <a:ea typeface="SimSun" panose="02010600030101010101" pitchFamily="2" charset="-122"/>
                          </a:rPr>
                          <m:t>𝑛</m:t>
                        </m:r>
                        <m:r>
                          <a:rPr lang="en-US" sz="2000" i="1">
                            <a:solidFill>
                              <a:srgbClr val="002060"/>
                            </a:solidFill>
                            <a:latin typeface="Cambria Math" panose="02040503050406030204" pitchFamily="18" charset="0"/>
                            <a:ea typeface="SimSun" panose="02010600030101010101" pitchFamily="2" charset="-122"/>
                          </a:rPr>
                          <m:t>!</m:t>
                        </m:r>
                      </m:num>
                      <m:den>
                        <m:d>
                          <m:dPr>
                            <m:ctrlPr>
                              <a:rPr lang="en-US" sz="2000" i="1">
                                <a:solidFill>
                                  <a:srgbClr val="002060"/>
                                </a:solidFill>
                                <a:latin typeface="Cambria Math" panose="02040503050406030204" pitchFamily="18" charset="0"/>
                                <a:ea typeface="SimSun" panose="02010600030101010101" pitchFamily="2" charset="-122"/>
                              </a:rPr>
                            </m:ctrlPr>
                          </m:dPr>
                          <m:e>
                            <m:r>
                              <a:rPr lang="en-US" sz="2000" i="1">
                                <a:solidFill>
                                  <a:srgbClr val="002060"/>
                                </a:solidFill>
                                <a:latin typeface="Cambria Math" panose="02040503050406030204" pitchFamily="18" charset="0"/>
                                <a:ea typeface="SimSun" panose="02010600030101010101" pitchFamily="2" charset="-122"/>
                              </a:rPr>
                              <m:t>𝑛</m:t>
                            </m:r>
                            <m:r>
                              <a:rPr lang="en-US" sz="2000" i="1">
                                <a:solidFill>
                                  <a:srgbClr val="002060"/>
                                </a:solidFill>
                                <a:latin typeface="Cambria Math" panose="02040503050406030204" pitchFamily="18" charset="0"/>
                                <a:ea typeface="SimSun" panose="02010600030101010101" pitchFamily="2" charset="-122"/>
                              </a:rPr>
                              <m:t>−</m:t>
                            </m:r>
                            <m:r>
                              <a:rPr lang="en-US" sz="2000" i="1">
                                <a:solidFill>
                                  <a:srgbClr val="002060"/>
                                </a:solidFill>
                                <a:latin typeface="Cambria Math" panose="02040503050406030204" pitchFamily="18" charset="0"/>
                                <a:ea typeface="SimSun" panose="02010600030101010101" pitchFamily="2" charset="-122"/>
                              </a:rPr>
                              <m:t>𝑘</m:t>
                            </m:r>
                          </m:e>
                        </m:d>
                        <m:r>
                          <a:rPr lang="en-US" sz="2000" i="1">
                            <a:solidFill>
                              <a:srgbClr val="002060"/>
                            </a:solidFill>
                            <a:latin typeface="Cambria Math" panose="02040503050406030204" pitchFamily="18" charset="0"/>
                            <a:ea typeface="SimSun" panose="02010600030101010101" pitchFamily="2" charset="-122"/>
                          </a:rPr>
                          <m:t>!</m:t>
                        </m:r>
                        <m:r>
                          <a:rPr lang="en-US" sz="2000" b="0" i="1" smtClean="0">
                            <a:solidFill>
                              <a:srgbClr val="002060"/>
                            </a:solidFill>
                            <a:latin typeface="Cambria Math" panose="02040503050406030204" pitchFamily="18" charset="0"/>
                            <a:ea typeface="SimSun" panose="02010600030101010101" pitchFamily="2" charset="-122"/>
                          </a:rPr>
                          <m:t> </m:t>
                        </m:r>
                        <m:r>
                          <a:rPr lang="en-US" sz="2000" i="1">
                            <a:solidFill>
                              <a:srgbClr val="002060"/>
                            </a:solidFill>
                            <a:latin typeface="Cambria Math" panose="02040503050406030204" pitchFamily="18" charset="0"/>
                            <a:ea typeface="SimSun" panose="02010600030101010101" pitchFamily="2" charset="-122"/>
                          </a:rPr>
                          <m:t>𝑘</m:t>
                        </m:r>
                        <m:r>
                          <a:rPr lang="en-US" sz="2000" i="1">
                            <a:solidFill>
                              <a:srgbClr val="002060"/>
                            </a:solidFill>
                            <a:latin typeface="Cambria Math" panose="02040503050406030204" pitchFamily="18" charset="0"/>
                            <a:ea typeface="SimSun" panose="02010600030101010101" pitchFamily="2" charset="-122"/>
                          </a:rPr>
                          <m:t>! </m:t>
                        </m:r>
                      </m:den>
                    </m:f>
                    <m:r>
                      <a:rPr lang="en-US" sz="2000" i="1">
                        <a:solidFill>
                          <a:srgbClr val="002060"/>
                        </a:solidFill>
                        <a:latin typeface="Cambria Math" panose="02040503050406030204" pitchFamily="18" charset="0"/>
                        <a:ea typeface="SimSun" panose="02010600030101010101" pitchFamily="2" charset="-122"/>
                      </a:rPr>
                      <m:t> </m:t>
                    </m:r>
                  </m:oMath>
                </a14:m>
                <a:r>
                  <a:rPr lang="en-US" dirty="0">
                    <a:solidFill>
                      <a:srgbClr val="002060"/>
                    </a:solidFill>
                    <a:latin typeface="Buxton Sketch" panose="03080500000500000004" pitchFamily="66" charset="0"/>
                    <a:ea typeface="SimSun" panose="02010600030101010101" pitchFamily="2" charset="-122"/>
                  </a:rPr>
                  <a:t> </a:t>
                </a:r>
              </a:p>
              <a:p>
                <a:pPr marL="0" indent="0">
                  <a:buNone/>
                </a:pPr>
                <a:endParaRPr lang="en-US" dirty="0">
                  <a:solidFill>
                    <a:srgbClr val="FF0000"/>
                  </a:solidFill>
                  <a:latin typeface="Candara" panose="020E0502030303020204" pitchFamily="34" charset="0"/>
                  <a:ea typeface="SimSun" panose="02010600030101010101" pitchFamily="2" charset="-122"/>
                </a:endParaRPr>
              </a:p>
              <a:p>
                <a:pPr marL="0" indent="0">
                  <a:buNone/>
                </a:pPr>
                <a:endParaRPr lang="en-US" dirty="0">
                  <a:solidFill>
                    <a:srgbClr val="FF0000"/>
                  </a:solidFill>
                  <a:latin typeface="Candara" panose="020E0502030303020204" pitchFamily="34" charset="0"/>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457" y="1325563"/>
                <a:ext cx="10515600" cy="5410088"/>
              </a:xfrm>
              <a:blipFill rotWithShape="0">
                <a:blip r:embed="rId2"/>
                <a:stretch>
                  <a:fillRect l="-1159" t="-2477" b="-563"/>
                </a:stretch>
              </a:blipFill>
            </p:spPr>
            <p:txBody>
              <a:bodyPr/>
              <a:lstStyle/>
              <a:p>
                <a:r>
                  <a:rPr lang="en-US">
                    <a:noFill/>
                  </a:rPr>
                  <a:t> </a:t>
                </a:r>
              </a:p>
            </p:txBody>
          </p:sp>
        </mc:Fallback>
      </mc:AlternateContent>
    </p:spTree>
    <p:extLst>
      <p:ext uri="{BB962C8B-B14F-4D97-AF65-F5344CB8AC3E}">
        <p14:creationId xmlns:p14="http://schemas.microsoft.com/office/powerpoint/2010/main" val="11266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649802" y="1852638"/>
                <a:ext cx="9144000" cy="2387600"/>
              </a:xfrm>
            </p:spPr>
            <p:txBody>
              <a:bodyPr>
                <a:normAutofit/>
              </a:bodyPr>
              <a:lstStyle/>
              <a:p>
                <a:r>
                  <a:rPr lang="en-US" dirty="0">
                    <a:solidFill>
                      <a:srgbClr val="C00000"/>
                    </a:solidFill>
                    <a:latin typeface="Centaur" panose="02030504050205020304" pitchFamily="18" charset="0"/>
                  </a:rPr>
                  <a:t>Binomial Theorem</a:t>
                </a:r>
                <a:br>
                  <a:rPr lang="en-US" dirty="0">
                    <a:solidFill>
                      <a:srgbClr val="C00000"/>
                    </a:solidFill>
                    <a:latin typeface="Centaur" panose="02030504050205020304" pitchFamily="18" charset="0"/>
                  </a:rPr>
                </a:br>
                <a14:m>
                  <m:oMath xmlns:m="http://schemas.openxmlformats.org/officeDocument/2006/math">
                    <m:sSup>
                      <m:sSupPr>
                        <m:ctrlPr>
                          <a:rPr lang="en-US" sz="4800" b="0" i="1" dirty="0" smtClean="0">
                            <a:solidFill>
                              <a:schemeClr val="accent6">
                                <a:lumMod val="50000"/>
                              </a:schemeClr>
                            </a:solidFill>
                            <a:latin typeface="Cambria Math" panose="02040503050406030204" pitchFamily="18" charset="0"/>
                          </a:rPr>
                        </m:ctrlPr>
                      </m:sSupPr>
                      <m:e>
                        <m:d>
                          <m:dPr>
                            <m:ctrlPr>
                              <a:rPr lang="en-US" sz="4800" b="0" i="1" dirty="0" smtClean="0">
                                <a:solidFill>
                                  <a:schemeClr val="accent6">
                                    <a:lumMod val="50000"/>
                                  </a:schemeClr>
                                </a:solidFill>
                                <a:latin typeface="Cambria Math" panose="02040503050406030204" pitchFamily="18" charset="0"/>
                              </a:rPr>
                            </m:ctrlPr>
                          </m:dPr>
                          <m:e>
                            <m:r>
                              <a:rPr lang="en-US" sz="4800" b="0" i="1" dirty="0" smtClean="0">
                                <a:solidFill>
                                  <a:schemeClr val="accent6">
                                    <a:lumMod val="50000"/>
                                  </a:schemeClr>
                                </a:solidFill>
                                <a:latin typeface="Cambria Math" panose="02040503050406030204" pitchFamily="18" charset="0"/>
                              </a:rPr>
                              <m:t>𝑥</m:t>
                            </m:r>
                            <m:r>
                              <a:rPr lang="en-US" sz="4800" b="0" i="1" dirty="0" smtClean="0">
                                <a:solidFill>
                                  <a:schemeClr val="accent6">
                                    <a:lumMod val="50000"/>
                                  </a:schemeClr>
                                </a:solidFill>
                                <a:latin typeface="Cambria Math" panose="02040503050406030204" pitchFamily="18" charset="0"/>
                              </a:rPr>
                              <m:t>+</m:t>
                            </m:r>
                            <m:r>
                              <a:rPr lang="en-US" sz="4800" b="0" i="1" dirty="0" smtClean="0">
                                <a:solidFill>
                                  <a:schemeClr val="accent6">
                                    <a:lumMod val="50000"/>
                                  </a:schemeClr>
                                </a:solidFill>
                                <a:latin typeface="Cambria Math" panose="02040503050406030204" pitchFamily="18" charset="0"/>
                              </a:rPr>
                              <m:t>𝑦</m:t>
                            </m:r>
                          </m:e>
                        </m:d>
                      </m:e>
                      <m:sup>
                        <m:r>
                          <a:rPr lang="en-US" sz="4800" b="0" i="1" dirty="0" smtClean="0">
                            <a:solidFill>
                              <a:schemeClr val="accent6">
                                <a:lumMod val="50000"/>
                              </a:schemeClr>
                            </a:solidFill>
                            <a:latin typeface="Cambria Math" panose="02040503050406030204" pitchFamily="18" charset="0"/>
                          </a:rPr>
                          <m:t>𝑛</m:t>
                        </m:r>
                      </m:sup>
                    </m:sSup>
                  </m:oMath>
                </a14:m>
                <a:r>
                  <a:rPr lang="en-US" dirty="0"/>
                  <a:t> </a:t>
                </a:r>
                <a:br>
                  <a:rPr lang="en-US" dirty="0"/>
                </a:br>
                <a:endParaRPr lang="en-US" sz="3200" dirty="0">
                  <a:solidFill>
                    <a:srgbClr val="002060"/>
                  </a:solidFill>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649802" y="1852638"/>
                <a:ext cx="9144000" cy="2387600"/>
              </a:xfrm>
              <a:blipFill rotWithShape="0">
                <a:blip r:embed="rId2"/>
                <a:stretch>
                  <a:fillRect t="-2041"/>
                </a:stretch>
              </a:blipFill>
            </p:spPr>
            <p:txBody>
              <a:bodyPr/>
              <a:lstStyle/>
              <a:p>
                <a:r>
                  <a:rPr lang="en-US">
                    <a:noFill/>
                  </a:rPr>
                  <a:t> </a:t>
                </a:r>
              </a:p>
            </p:txBody>
          </p:sp>
        </mc:Fallback>
      </mc:AlternateContent>
      <p:pic>
        <p:nvPicPr>
          <p:cNvPr id="1026" name="Picture 2" descr="Le Binome Gourmand, Clavier - Restaurant Reviews, Photos &amp; Phon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717" y="4240238"/>
            <a:ext cx="4286169" cy="208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468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dirty="0"/>
              </a:p>
              <a:p>
                <a:pPr marL="0" lvl="0" indent="0">
                  <a:buNone/>
                </a:pPr>
                <a:endParaRPr lang="en-US" b="1" baseline="-30000" dirty="0">
                  <a:solidFill>
                    <a:srgbClr val="7030A0"/>
                  </a:solidFill>
                  <a:latin typeface="Arial" panose="020B0604020202020204" pitchFamily="34" charset="0"/>
                </a:endParaRPr>
              </a:p>
              <a:p>
                <a:pPr marL="0" indent="0">
                  <a:buNone/>
                </a:pPr>
                <a:endParaRPr lang="en-US"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79311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 ???</m:t>
                    </m:r>
                  </m:oMath>
                </a14:m>
                <a:endParaRPr lang="en-US" b="1" dirty="0">
                  <a:solidFill>
                    <a:srgbClr val="7030A0"/>
                  </a:solidFill>
                </a:endParaRPr>
              </a:p>
              <a:p>
                <a:pPr marL="0" lvl="0" indent="0">
                  <a:buNone/>
                </a:pPr>
                <a:endParaRPr lang="en-US" b="1" baseline="-30000" dirty="0">
                  <a:solidFill>
                    <a:srgbClr val="7030A0"/>
                  </a:solidFill>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𝒙</m:t>
                          </m:r>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m:t>
                      </m:r>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𝒚</m:t>
                          </m:r>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𝟐</m:t>
                      </m:r>
                      <m:r>
                        <a:rPr lang="en-US" b="1" i="1" smtClean="0">
                          <a:solidFill>
                            <a:srgbClr val="7030A0"/>
                          </a:solidFill>
                          <a:latin typeface="Cambria Math" panose="02040503050406030204" pitchFamily="18" charset="0"/>
                        </a:rPr>
                        <m:t>𝒙𝒚</m:t>
                      </m:r>
                    </m:oMath>
                  </m:oMathPara>
                </a14:m>
                <a:endParaRPr lang="en-US" b="1" dirty="0">
                  <a:solidFill>
                    <a:srgbClr val="7030A0"/>
                  </a:solidFill>
                </a:endParaRPr>
              </a:p>
              <a:p>
                <a:pPr marL="0" indent="0">
                  <a:buNone/>
                </a:pPr>
                <a:r>
                  <a:rPr lang="en-US" b="1" dirty="0">
                    <a:solidFill>
                      <a:srgbClr val="7030A0"/>
                    </a:solidFill>
                  </a:rPr>
                  <a:t>                                                                  </a:t>
                </a:r>
                <a:r>
                  <a:rPr lang="en-US" b="1" dirty="0">
                    <a:solidFill>
                      <a:srgbClr val="FF0000"/>
                    </a:solidFill>
                  </a:rPr>
                  <a:t>or</a:t>
                </a:r>
                <a:r>
                  <a:rPr lang="en-US" b="1" dirty="0">
                    <a:solidFill>
                      <a:srgbClr val="7030A0"/>
                    </a:solidFill>
                  </a:rPr>
                  <a:t> </a:t>
                </a: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m:oMathPara>
                </a14:m>
                <a:endParaRPr lang="en-US" b="1" dirty="0">
                  <a:solidFill>
                    <a:srgbClr val="7030A0"/>
                  </a:solidFill>
                </a:endParaRPr>
              </a:p>
              <a:p>
                <a:pPr marL="0" lvl="0" indent="0">
                  <a:buNone/>
                </a:pPr>
                <a:endParaRPr lang="en-US" b="1" baseline="-30000" dirty="0">
                  <a:solidFill>
                    <a:srgbClr val="7030A0"/>
                  </a:solidFill>
                  <a:latin typeface="Arial" panose="020B0604020202020204" pitchFamily="34" charset="0"/>
                </a:endParaRPr>
              </a:p>
              <a:p>
                <a:pPr marL="0" indent="0">
                  <a:buNone/>
                </a:pPr>
                <a:endParaRPr lang="en-US"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4511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𝒙</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𝒚</m:t>
                            </m:r>
                          </m:e>
                        </m:d>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 ???</m:t>
                    </m:r>
                  </m:oMath>
                </a14:m>
                <a:endParaRPr lang="en-US" b="1" dirty="0">
                  <a:solidFill>
                    <a:srgbClr val="7030A0"/>
                  </a:solidFill>
                </a:endParaRPr>
              </a:p>
              <a:p>
                <a:pPr marL="0" lvl="0" indent="0">
                  <a:buNone/>
                </a:pPr>
                <a:endParaRPr lang="en-US" b="1" baseline="-30000" dirty="0">
                  <a:solidFill>
                    <a:srgbClr val="7030A0"/>
                  </a:solidFill>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𝒙</m:t>
                          </m:r>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m:t>
                      </m:r>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𝒚</m:t>
                          </m:r>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𝟐</m:t>
                      </m:r>
                      <m:r>
                        <a:rPr lang="en-US" b="1" i="1" smtClean="0">
                          <a:solidFill>
                            <a:srgbClr val="7030A0"/>
                          </a:solidFill>
                          <a:latin typeface="Cambria Math" panose="02040503050406030204" pitchFamily="18" charset="0"/>
                        </a:rPr>
                        <m:t>𝒙𝒚</m:t>
                      </m:r>
                    </m:oMath>
                  </m:oMathPara>
                </a14:m>
                <a:endParaRPr lang="en-US" b="1" dirty="0">
                  <a:solidFill>
                    <a:srgbClr val="7030A0"/>
                  </a:solidFill>
                </a:endParaRPr>
              </a:p>
              <a:p>
                <a:pPr marL="0" indent="0">
                  <a:buNone/>
                </a:pPr>
                <a:r>
                  <a:rPr lang="en-US" b="1" dirty="0">
                    <a:solidFill>
                      <a:srgbClr val="7030A0"/>
                    </a:solidFill>
                  </a:rPr>
                  <a:t>                                                                  </a:t>
                </a:r>
                <a:r>
                  <a:rPr lang="en-US" b="1" dirty="0">
                    <a:solidFill>
                      <a:srgbClr val="FF0000"/>
                    </a:solidFill>
                  </a:rPr>
                  <a:t>or</a:t>
                </a:r>
                <a:r>
                  <a:rPr lang="en-US" b="1" dirty="0">
                    <a:solidFill>
                      <a:srgbClr val="7030A0"/>
                    </a:solidFill>
                  </a:rPr>
                  <a:t> </a:t>
                </a:r>
              </a:p>
              <a:p>
                <a:pPr marL="0" indent="0">
                  <a:buNone/>
                </a:pPr>
                <a14:m>
                  <m:oMathPara xmlns:m="http://schemas.openxmlformats.org/officeDocument/2006/math">
                    <m:oMathParaPr>
                      <m:jc m:val="centerGroup"/>
                    </m:oMathParaPr>
                    <m:oMath xmlns:m="http://schemas.openxmlformats.org/officeDocument/2006/math">
                      <m:sSup>
                        <m:sSupPr>
                          <m:ctrlPr>
                            <a:rPr lang="en-US" b="1" i="1">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m:oMathPara>
                </a14:m>
                <a:endParaRPr lang="en-US" b="1" dirty="0">
                  <a:solidFill>
                    <a:srgbClr val="7030A0"/>
                  </a:solidFill>
                </a:endParaRPr>
              </a:p>
              <a:p>
                <a:pPr marL="0" indent="0">
                  <a:buNone/>
                </a:pPr>
                <a:endParaRPr lang="en-US" b="1" baseline="-30000" dirty="0">
                  <a:solidFill>
                    <a:srgbClr val="7030A0"/>
                  </a:solidFill>
                  <a:latin typeface="Arial" panose="020B0604020202020204" pitchFamily="34" charset="0"/>
                </a:endParaRPr>
              </a:p>
              <a:p>
                <a:pPr marL="0" indent="0">
                  <a:buNone/>
                </a:pPr>
                <a:r>
                  <a:rPr lang="en-US" b="1" dirty="0">
                    <a:solidFill>
                      <a:srgbClr val="7030A0"/>
                    </a:solidFill>
                    <a:latin typeface="Arial" panose="020B0604020202020204" pitchFamily="34" charset="0"/>
                  </a:rPr>
                  <a:t>I shall opt for the second notation … it is same thing but a different way, </a:t>
                </a:r>
                <a:r>
                  <a:rPr lang="en-US" b="1" dirty="0">
                    <a:solidFill>
                      <a:srgbClr val="FF0000"/>
                    </a:solidFill>
                    <a:latin typeface="Arial" panose="020B0604020202020204" pitchFamily="34" charset="0"/>
                  </a:rPr>
                  <a:t>an organized way</a:t>
                </a:r>
                <a:r>
                  <a:rPr lang="en-US" b="1" dirty="0">
                    <a:solidFill>
                      <a:srgbClr val="7030A0"/>
                    </a:solidFill>
                    <a:latin typeface="Arial" panose="020B0604020202020204" pitchFamily="34" charset="0"/>
                  </a:rPr>
                  <a:t>, to express.</a:t>
                </a:r>
                <a:endParaRPr lang="en-US" dirty="0">
                  <a:solidFill>
                    <a:srgbClr val="7030A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l="-1115"/>
                </a:stretch>
              </a:blipFill>
            </p:spPr>
            <p:txBody>
              <a:bodyPr/>
              <a:lstStyle/>
              <a:p>
                <a:r>
                  <a:rPr lang="en-US">
                    <a:noFill/>
                  </a:rPr>
                  <a:t> </a:t>
                </a:r>
              </a:p>
            </p:txBody>
          </p:sp>
        </mc:Fallback>
      </mc:AlternateContent>
    </p:spTree>
    <p:extLst>
      <p:ext uri="{BB962C8B-B14F-4D97-AF65-F5344CB8AC3E}">
        <p14:creationId xmlns:p14="http://schemas.microsoft.com/office/powerpoint/2010/main" val="2755819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a14:m>
                <a:r>
                  <a:rPr lang="en-US" b="1" dirty="0">
                    <a:solidFill>
                      <a:srgbClr val="7030A0"/>
                    </a:solidFill>
                  </a:rPr>
                  <a:t> </a:t>
                </a:r>
              </a:p>
              <a:p>
                <a:pPr marL="0" indent="0">
                  <a:buNone/>
                </a:pPr>
                <a:endParaRPr lang="en-US" b="1" i="1" dirty="0">
                  <a:solidFill>
                    <a:srgbClr val="FF0000"/>
                  </a:solidFill>
                  <a:latin typeface="Cambria Math" panose="02040503050406030204" pitchFamily="18" charset="0"/>
                </a:endParaRPr>
              </a:p>
              <a:p>
                <a:pPr marL="0" indent="0">
                  <a:buNone/>
                </a:pPr>
                <a14:m>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𝟑</m:t>
                        </m:r>
                      </m:sup>
                    </m:sSup>
                    <m:r>
                      <a:rPr lang="en-US" b="1" i="1" smtClean="0">
                        <a:solidFill>
                          <a:srgbClr val="FF0000"/>
                        </a:solidFill>
                        <a:latin typeface="Cambria Math" panose="02040503050406030204" pitchFamily="18" charset="0"/>
                      </a:rPr>
                      <m:t>=???</m:t>
                    </m:r>
                  </m:oMath>
                </a14:m>
                <a:r>
                  <a:rPr lang="en-US" b="1" dirty="0">
                    <a:solidFill>
                      <a:srgbClr val="FF0000"/>
                    </a:solidFill>
                  </a:rPr>
                  <a:t> </a:t>
                </a: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9102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C00000"/>
                </a:solidFill>
                <a:latin typeface="Papyrus" panose="03070502060502030205" pitchFamily="66" charset="0"/>
              </a:rPr>
              <a:t>Binomial Theorem</a:t>
            </a:r>
            <a:br>
              <a:rPr lang="en-US" b="1" dirty="0">
                <a:solidFill>
                  <a:srgbClr val="C00000"/>
                </a:solidFill>
                <a:latin typeface="Papyrus" panose="03070502060502030205" pitchFamily="66" charset="0"/>
              </a:rPr>
            </a:br>
            <a:r>
              <a:rPr lang="en-US" sz="3200" b="1" dirty="0">
                <a:solidFill>
                  <a:srgbClr val="0070C0"/>
                </a:solidFill>
                <a:latin typeface="Papyrus" panose="03070502060502030205" pitchFamily="66" charset="0"/>
              </a:rPr>
              <a:t>(Some familiar expressions)</a:t>
            </a:r>
            <a:endParaRPr lang="en-US" b="1" dirty="0">
              <a:solidFill>
                <a:srgbClr val="0070C0"/>
              </a:solidFill>
              <a:latin typeface="Papyrus" panose="03070502060502030205"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166" y="1426379"/>
                <a:ext cx="11486881" cy="4871389"/>
              </a:xfrm>
            </p:spPr>
            <p:txBody>
              <a:bodyPr>
                <a:normAutofit/>
              </a:bodyPr>
              <a:lstStyle/>
              <a:p>
                <a:pPr marL="0" indent="0">
                  <a:buNone/>
                </a:pPr>
                <a14:m>
                  <m:oMath xmlns:m="http://schemas.openxmlformats.org/officeDocument/2006/math">
                    <m:sSup>
                      <m:sSupPr>
                        <m:ctrlPr>
                          <a:rPr lang="en-US" b="1" i="1" smtClean="0">
                            <a:solidFill>
                              <a:srgbClr val="7030A0"/>
                            </a:solidFill>
                            <a:latin typeface="Cambria Math" panose="02040503050406030204" pitchFamily="18" charset="0"/>
                          </a:rPr>
                        </m:ctrlPr>
                      </m:sSupPr>
                      <m:e>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𝒙</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𝒚</m:t>
                            </m:r>
                          </m:e>
                        </m:d>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𝒙</m:t>
                        </m:r>
                      </m:e>
                      <m:sup>
                        <m:r>
                          <a:rPr lang="en-US" b="1" i="1">
                            <a:solidFill>
                              <a:srgbClr val="7030A0"/>
                            </a:solidFill>
                            <a:latin typeface="Cambria Math" panose="02040503050406030204" pitchFamily="18" charset="0"/>
                          </a:rPr>
                          <m:t>𝟐</m:t>
                        </m:r>
                      </m:sup>
                    </m:sSup>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𝒙𝒚</m:t>
                    </m:r>
                    <m:r>
                      <a:rPr lang="en-US" b="1" i="1">
                        <a:solidFill>
                          <a:srgbClr val="7030A0"/>
                        </a:solidFill>
                        <a:latin typeface="Cambria Math" panose="02040503050406030204" pitchFamily="18" charset="0"/>
                      </a:rPr>
                      <m:t>+</m:t>
                    </m:r>
                    <m:sSup>
                      <m:sSupPr>
                        <m:ctrlPr>
                          <a:rPr lang="en-US" b="1"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𝒚</m:t>
                        </m:r>
                      </m:e>
                      <m:sup>
                        <m:r>
                          <a:rPr lang="en-US" b="1" i="1">
                            <a:solidFill>
                              <a:srgbClr val="7030A0"/>
                            </a:solidFill>
                            <a:latin typeface="Cambria Math" panose="02040503050406030204" pitchFamily="18" charset="0"/>
                          </a:rPr>
                          <m:t>𝟐</m:t>
                        </m:r>
                      </m:sup>
                    </m:sSup>
                  </m:oMath>
                </a14:m>
                <a:r>
                  <a:rPr lang="en-US" b="1" dirty="0">
                    <a:solidFill>
                      <a:srgbClr val="7030A0"/>
                    </a:solidFill>
                  </a:rPr>
                  <a:t> </a:t>
                </a:r>
              </a:p>
              <a:p>
                <a:pPr marL="0" indent="0">
                  <a:buNone/>
                </a:pPr>
                <a:endParaRPr lang="en-US" b="1"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𝟑</m:t>
                          </m:r>
                        </m:sup>
                      </m:sSup>
                      <m:r>
                        <a:rPr lang="en-US" b="1" i="1" smtClean="0">
                          <a:solidFill>
                            <a:srgbClr val="FF0000"/>
                          </a:solidFill>
                          <a:latin typeface="Cambria Math" panose="02040503050406030204" pitchFamily="18" charset="0"/>
                        </a:rPr>
                        <m:t>=</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𝒙</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m:t>
                      </m:r>
                      <m:d>
                        <m:dPr>
                          <m:ctrlPr>
                            <a:rPr lang="en-US" b="1" i="1" smtClean="0">
                              <a:solidFill>
                                <a:srgbClr val="FF0000"/>
                              </a:solidFill>
                              <a:latin typeface="Cambria Math" panose="02040503050406030204" pitchFamily="18" charset="0"/>
                            </a:rPr>
                          </m:ctrlPr>
                        </m:dPr>
                        <m:e>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𝟐</m:t>
                          </m:r>
                          <m:r>
                            <a:rPr lang="en-US" b="1" i="1" smtClean="0">
                              <a:solidFill>
                                <a:srgbClr val="FF0000"/>
                              </a:solidFill>
                              <a:latin typeface="Cambria Math" panose="02040503050406030204" pitchFamily="18" charset="0"/>
                            </a:rPr>
                            <m:t>𝒙𝒚</m:t>
                          </m:r>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𝟐</m:t>
                              </m:r>
                            </m:sup>
                          </m:sSup>
                        </m:e>
                      </m:d>
                    </m:oMath>
                  </m:oMathPara>
                </a14:m>
                <a:endParaRPr lang="en-US" b="1" dirty="0">
                  <a:solidFill>
                    <a:srgbClr val="FF0000"/>
                  </a:solidFill>
                </a:endParaRPr>
              </a:p>
              <a:p>
                <a:pPr marL="0" indent="0">
                  <a:buNone/>
                </a:pPr>
                <a:endParaRPr lang="en-US" b="1"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𝟑</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𝟑</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𝒙</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𝟑</m:t>
                      </m:r>
                      <m:r>
                        <a:rPr lang="en-US" b="1" i="1" smtClean="0">
                          <a:solidFill>
                            <a:srgbClr val="FF0000"/>
                          </a:solidFill>
                          <a:latin typeface="Cambria Math" panose="02040503050406030204" pitchFamily="18" charset="0"/>
                        </a:rPr>
                        <m:t>𝒙</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𝒚</m:t>
                          </m:r>
                        </m:e>
                        <m:sup>
                          <m:r>
                            <a:rPr lang="en-US" b="1" i="1" smtClean="0">
                              <a:solidFill>
                                <a:srgbClr val="FF0000"/>
                              </a:solidFill>
                              <a:latin typeface="Cambria Math" panose="02040503050406030204" pitchFamily="18" charset="0"/>
                            </a:rPr>
                            <m:t>𝟑</m:t>
                          </m:r>
                        </m:sup>
                      </m:sSup>
                    </m:oMath>
                  </m:oMathPara>
                </a14:m>
                <a:endParaRPr lang="en-US" b="1" dirty="0">
                  <a:solidFill>
                    <a:srgbClr val="FF0000"/>
                  </a:solidFill>
                </a:endParaRPr>
              </a:p>
              <a:p>
                <a:pPr marL="0" indent="0">
                  <a:buNone/>
                </a:pPr>
                <a:endParaRPr lang="en-US" b="1" baseline="-30000" dirty="0">
                  <a:solidFill>
                    <a:srgbClr val="7030A0"/>
                  </a:solidFill>
                  <a:latin typeface="Arial" panose="020B0604020202020204" pitchFamily="34" charset="0"/>
                </a:endParaRPr>
              </a:p>
              <a:p>
                <a:pPr marL="0" indent="0">
                  <a:buNone/>
                </a:pPr>
                <a:endParaRPr lang="en-US" b="1" baseline="-30000" dirty="0">
                  <a:solidFill>
                    <a:srgbClr val="7030A0"/>
                  </a:solidFill>
                  <a:latin typeface="Arial" panose="020B0604020202020204" pitchFamily="34"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endParaRPr lang="en-US" dirty="0">
                  <a:solidFill>
                    <a:srgbClr val="00B050"/>
                  </a:solidFill>
                  <a:latin typeface="Centaur" panose="02030504050205020304" pitchFamily="18" charset="0"/>
                </a:endParaRPr>
              </a:p>
              <a:p>
                <a:pPr marL="0" indent="0">
                  <a:buNone/>
                </a:pPr>
                <a:endParaRPr lang="en-US" dirty="0">
                  <a:solidFill>
                    <a:srgbClr val="00B050"/>
                  </a:solidFill>
                  <a:latin typeface="Centaur" panose="020305040502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166" y="1426379"/>
                <a:ext cx="11486881" cy="487138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0910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18279</TotalTime>
  <Words>5672</Words>
  <Application>Microsoft Office PowerPoint</Application>
  <PresentationFormat>Widescreen</PresentationFormat>
  <Paragraphs>698</Paragraphs>
  <Slides>110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110</vt:i4>
      </vt:variant>
    </vt:vector>
  </HeadingPairs>
  <TitlesOfParts>
    <vt:vector size="126" baseType="lpstr">
      <vt:lpstr>Arial</vt:lpstr>
      <vt:lpstr>Bodoni MT</vt:lpstr>
      <vt:lpstr>Bradley Hand ITC</vt:lpstr>
      <vt:lpstr>Buxton Sketch</vt:lpstr>
      <vt:lpstr>Calibri</vt:lpstr>
      <vt:lpstr>Calibri Light</vt:lpstr>
      <vt:lpstr>Cambria Math</vt:lpstr>
      <vt:lpstr>Candara</vt:lpstr>
      <vt:lpstr>Centaur</vt:lpstr>
      <vt:lpstr>Chiller</vt:lpstr>
      <vt:lpstr>Cooper Black</vt:lpstr>
      <vt:lpstr>Georgia</vt:lpstr>
      <vt:lpstr>MathJax_Main</vt:lpstr>
      <vt:lpstr>Papyrus</vt:lpstr>
      <vt:lpstr>Segoe Script</vt:lpstr>
      <vt:lpstr>Office Theme</vt:lpstr>
      <vt:lpstr>Principle of Inclusion – Exclusion </vt:lpstr>
      <vt:lpstr>Recap</vt:lpstr>
      <vt:lpstr>Try to solve this one?  You have one minute to answer</vt:lpstr>
      <vt:lpstr>Try to solve this one?  You have one minute to answer</vt:lpstr>
      <vt:lpstr>Try to solve this one?  You have one minute to answer</vt:lpstr>
      <vt:lpstr>PowerPoint Presentation</vt:lpstr>
      <vt:lpstr>PowerPoint Presentation</vt:lpstr>
      <vt:lpstr>PowerPoint Presentation</vt:lpstr>
      <vt:lpstr>PowerPoint Presentation</vt:lpstr>
      <vt:lpstr>PowerPoint Presentation</vt:lpstr>
      <vt:lpstr>Try to solve this one?  You have one minute to answer</vt:lpstr>
      <vt:lpstr>Try to solve this one?  You have one minute to answer</vt:lpstr>
      <vt:lpstr>Problem 1</vt:lpstr>
      <vt:lpstr>Problem 1</vt:lpstr>
      <vt:lpstr>Problem 2</vt:lpstr>
      <vt:lpstr>Problem 3</vt:lpstr>
      <vt:lpstr>Problem 4</vt:lpstr>
      <vt:lpstr>Problem 5</vt:lpstr>
      <vt:lpstr>Problem 6</vt:lpstr>
      <vt:lpstr>Problem 6</vt:lpstr>
      <vt:lpstr>Problem 7: Counting Passwords again</vt:lpstr>
      <vt:lpstr>Problem 7: Counting Passwords again</vt:lpstr>
      <vt:lpstr>Problem 7: Counting Passwords again</vt:lpstr>
      <vt:lpstr>PowerPoint Presentation</vt:lpstr>
      <vt:lpstr>MORE PRACTICE PROBLEMS</vt:lpstr>
      <vt:lpstr>PowerPoint Presentation</vt:lpstr>
      <vt:lpstr>Extension of PIE</vt:lpstr>
      <vt:lpstr>PowerPoint Presentation</vt:lpstr>
      <vt:lpstr>PowerPoint Presentation</vt:lpstr>
      <vt:lpstr>Problem: Application of PIE</vt:lpstr>
      <vt:lpstr>PowerPoint Presentation</vt:lpstr>
      <vt:lpstr>Principle of Inclusion-Exclusion</vt:lpstr>
      <vt:lpstr>How many positive integers under 500 are not divisible by either of the numbers 2,3,5,11?</vt:lpstr>
      <vt:lpstr>How many positive integers under 500 are not divisible by either of the numbers 2,3,5,11?</vt:lpstr>
      <vt:lpstr>Self-assessment Quiz:</vt:lpstr>
      <vt:lpstr>Self-assessment Quiz:</vt:lpstr>
      <vt:lpstr>Self-assessment Quiz:</vt:lpstr>
      <vt:lpstr>Self-assessment Quiz: </vt:lpstr>
      <vt:lpstr>Self-assessment Quiz:</vt:lpstr>
      <vt:lpstr>Exercise: Inclusion Exclusion Principle:</vt:lpstr>
      <vt:lpstr>Exercise: Inclusion Exclusion Principle:</vt:lpstr>
      <vt:lpstr>Count the number of bit-strings of length 8 with 3 consecutive zeros or 4 consecutive ones.</vt:lpstr>
      <vt:lpstr>Pigeonhole Principle </vt:lpstr>
      <vt:lpstr>Pigeonhole Principle PHP </vt:lpstr>
      <vt:lpstr>We come across problems like these?  (We shall find the solution at the end of the lecture)</vt:lpstr>
      <vt:lpstr>Two or more people in UCP have the same birthday </vt:lpstr>
      <vt:lpstr>A Pair of Socks</vt:lpstr>
      <vt:lpstr>A Suit of Cards</vt:lpstr>
      <vt:lpstr>Hair: Two or more people in Lahore have the same number of hair on their heads</vt:lpstr>
      <vt:lpstr>Hair: Two or more people in Lahore have the same number of hair on their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out what are the pigeons and what are the pigeon-holes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PHP --- Do it by yourself</vt:lpstr>
      <vt:lpstr>Examples: PHP --- Do it by yourself</vt:lpstr>
      <vt:lpstr>Example </vt:lpstr>
      <vt:lpstr>Example</vt:lpstr>
      <vt:lpstr>Pythagorous theorem:  √(10^2+10^2 )=√200=14.1&lt;15cm</vt:lpstr>
      <vt:lpstr>PowerPoint Presentation</vt:lpstr>
      <vt:lpstr>MORE PRACTICE PROBLEMS</vt:lpstr>
      <vt:lpstr>Try to solve this one? </vt:lpstr>
      <vt:lpstr>PowerPoint Presentation</vt:lpstr>
      <vt:lpstr>PowerPoint Presentation</vt:lpstr>
      <vt:lpstr>PowerPoint Presentation</vt:lpstr>
      <vt:lpstr>Pigeonhole Principle</vt:lpstr>
      <vt:lpstr>Pigeonhole Principle</vt:lpstr>
      <vt:lpstr>Shaking Hands</vt:lpstr>
      <vt:lpstr>Do I Know You?</vt:lpstr>
      <vt:lpstr>Binomial Coefficient</vt:lpstr>
      <vt:lpstr>Recap</vt:lpstr>
      <vt:lpstr>Recap</vt:lpstr>
      <vt:lpstr>Recap</vt:lpstr>
      <vt:lpstr>Recap</vt:lpstr>
      <vt:lpstr>Binomial Theorem (x+y)^n  </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 (Some familiar expressions)</vt:lpstr>
      <vt:lpstr>Binomial Theorem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UCP</cp:lastModifiedBy>
  <cp:revision>358</cp:revision>
  <dcterms:created xsi:type="dcterms:W3CDTF">2017-10-15T17:49:02Z</dcterms:created>
  <dcterms:modified xsi:type="dcterms:W3CDTF">2022-10-12T13:24:32Z</dcterms:modified>
</cp:coreProperties>
</file>